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9"/>
  </p:notesMasterIdLst>
  <p:handoutMasterIdLst>
    <p:handoutMasterId r:id="rId10"/>
  </p:handoutMasterIdLst>
  <p:sldIdLst>
    <p:sldId id="259" r:id="rId2"/>
    <p:sldId id="397" r:id="rId3"/>
    <p:sldId id="406" r:id="rId4"/>
    <p:sldId id="393" r:id="rId5"/>
    <p:sldId id="404" r:id="rId6"/>
    <p:sldId id="405" r:id="rId7"/>
    <p:sldId id="407" r:id="rId8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CC9933"/>
    <a:srgbClr val="69BE28"/>
    <a:srgbClr val="CC0033"/>
    <a:srgbClr val="0066A1"/>
    <a:srgbClr val="E37222"/>
    <a:srgbClr val="FDC82F"/>
    <a:srgbClr val="008542"/>
    <a:srgbClr val="6B1F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192" autoAdjust="0"/>
    <p:restoredTop sz="86194" autoAdjust="0"/>
  </p:normalViewPr>
  <p:slideViewPr>
    <p:cSldViewPr snapToGrid="0" snapToObjects="1">
      <p:cViewPr>
        <p:scale>
          <a:sx n="108" d="100"/>
          <a:sy n="108" d="100"/>
        </p:scale>
        <p:origin x="-272" y="-32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6" d="100"/>
        <a:sy n="106" d="100"/>
      </p:scale>
      <p:origin x="0" y="1296"/>
    </p:cViewPr>
  </p:sorterViewPr>
  <p:notesViewPr>
    <p:cSldViewPr snapToGrid="0" snapToObjects="1">
      <p:cViewPr varScale="1">
        <p:scale>
          <a:sx n="114" d="100"/>
          <a:sy n="114" d="100"/>
        </p:scale>
        <p:origin x="-5048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10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F92C71-3CEE-E641-B701-02CA6A7A9CB1}" type="doc">
      <dgm:prSet loTypeId="urn:microsoft.com/office/officeart/2005/8/layout/matrix1" loCatId="" qsTypeId="urn:microsoft.com/office/officeart/2005/8/quickstyle/simple4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599B2439-C560-FD42-BD04-06F593E33B4D}">
      <dgm:prSet phldrT="[Text]" custT="1"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pPr algn="ctr"/>
          <a:endParaRPr lang="en-US" sz="1400" dirty="0" smtClean="0"/>
        </a:p>
        <a:p>
          <a:pPr algn="ctr"/>
          <a:endParaRPr lang="en-US" sz="1400" dirty="0" smtClean="0"/>
        </a:p>
        <a:p>
          <a:pPr algn="ctr"/>
          <a:endParaRPr lang="en-US" sz="1200" dirty="0" smtClean="0"/>
        </a:p>
        <a:p>
          <a:pPr algn="ctr"/>
          <a:r>
            <a:rPr lang="en-US" sz="1200" dirty="0" smtClean="0"/>
            <a:t>Increasing strength of community relationships (UT, IEEE, TSU)</a:t>
          </a:r>
        </a:p>
        <a:p>
          <a:pPr algn="ctr"/>
          <a:r>
            <a:rPr lang="en-US" sz="1200" dirty="0" smtClean="0"/>
            <a:t>Growing </a:t>
          </a:r>
          <a:r>
            <a:rPr lang="en-US" sz="1200" dirty="0" smtClean="0"/>
            <a:t>regional </a:t>
          </a:r>
          <a:r>
            <a:rPr lang="en-US" sz="1200" dirty="0" smtClean="0"/>
            <a:t>industry, start ups</a:t>
          </a:r>
          <a:endParaRPr lang="en-US" sz="1200" dirty="0" smtClean="0"/>
        </a:p>
        <a:p>
          <a:pPr algn="ctr"/>
          <a:r>
            <a:rPr lang="en-US" sz="1200" dirty="0" smtClean="0"/>
            <a:t>Tech. is driving growth in </a:t>
          </a:r>
          <a:r>
            <a:rPr lang="en-US" sz="1200" dirty="0" err="1" smtClean="0"/>
            <a:t>wearables</a:t>
          </a:r>
          <a:r>
            <a:rPr lang="en-US" sz="1200" dirty="0" smtClean="0"/>
            <a:t>, autonomous vehicle, biomed &amp; health, </a:t>
          </a:r>
          <a:r>
            <a:rPr lang="en-US" sz="1200" dirty="0" err="1" smtClean="0"/>
            <a:t>IoT</a:t>
          </a:r>
          <a:r>
            <a:rPr lang="en-US" sz="1200" dirty="0" smtClean="0"/>
            <a:t>, </a:t>
          </a:r>
          <a:r>
            <a:rPr lang="en-US" sz="1200" dirty="0" err="1" smtClean="0"/>
            <a:t>IIoT</a:t>
          </a:r>
          <a:r>
            <a:rPr lang="en-US" sz="1200" dirty="0" smtClean="0"/>
            <a:t>, automation, med device, AR</a:t>
          </a:r>
          <a:endParaRPr lang="en-US" sz="1200" dirty="0" smtClean="0"/>
        </a:p>
        <a:p>
          <a:pPr algn="ctr"/>
          <a:r>
            <a:rPr lang="en-US" sz="1200" dirty="0" smtClean="0"/>
            <a:t>Tech is a new market creator </a:t>
          </a:r>
        </a:p>
      </dgm:t>
    </dgm:pt>
    <dgm:pt modelId="{DB8815A2-AD61-DD45-8179-C339B8888E69}" type="parTrans" cxnId="{4CEA91C1-1443-4A47-96ED-F78F060A3987}">
      <dgm:prSet/>
      <dgm:spPr/>
      <dgm:t>
        <a:bodyPr/>
        <a:lstStyle/>
        <a:p>
          <a:endParaRPr lang="en-US"/>
        </a:p>
      </dgm:t>
    </dgm:pt>
    <dgm:pt modelId="{55921E75-1587-1744-9003-40CCCA807564}" type="sibTrans" cxnId="{4CEA91C1-1443-4A47-96ED-F78F060A3987}">
      <dgm:prSet/>
      <dgm:spPr/>
      <dgm:t>
        <a:bodyPr/>
        <a:lstStyle/>
        <a:p>
          <a:endParaRPr lang="en-US"/>
        </a:p>
      </dgm:t>
    </dgm:pt>
    <dgm:pt modelId="{4DFD44A4-FDE9-5848-9BE4-7F64B290240E}">
      <dgm:prSet phldrT="[Text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pPr algn="ctr"/>
          <a:endParaRPr lang="en-US" sz="800" dirty="0" smtClean="0"/>
        </a:p>
        <a:p>
          <a:pPr algn="ctr"/>
          <a:endParaRPr lang="en-US" sz="800" dirty="0" smtClean="0"/>
        </a:p>
        <a:p>
          <a:pPr algn="r"/>
          <a:endParaRPr lang="en-US" sz="1200" dirty="0" smtClean="0"/>
        </a:p>
        <a:p>
          <a:pPr algn="ctr"/>
          <a:endParaRPr lang="en-US" sz="1200" dirty="0" smtClean="0"/>
        </a:p>
        <a:p>
          <a:pPr algn="ctr"/>
          <a:r>
            <a:rPr lang="en-US" sz="1200" dirty="0" smtClean="0"/>
            <a:t>City wide meeting competition</a:t>
          </a:r>
        </a:p>
        <a:p>
          <a:pPr algn="ctr"/>
          <a:r>
            <a:rPr lang="en-US" sz="1200" dirty="0" smtClean="0"/>
            <a:t>Participants have meeting fatigue</a:t>
          </a:r>
        </a:p>
        <a:p>
          <a:pPr algn="ctr"/>
          <a:r>
            <a:rPr lang="en-US" sz="1200" dirty="0" smtClean="0"/>
            <a:t>Low attendance</a:t>
          </a:r>
        </a:p>
        <a:p>
          <a:pPr algn="ctr"/>
          <a:r>
            <a:rPr lang="en-US" sz="1200" dirty="0" smtClean="0"/>
            <a:t>Finding a home w/o spending $</a:t>
          </a:r>
          <a:endParaRPr lang="en-US" sz="1200" dirty="0" smtClean="0"/>
        </a:p>
        <a:p>
          <a:pPr algn="ctr"/>
          <a:r>
            <a:rPr lang="en-US" sz="1200" dirty="0" smtClean="0"/>
            <a:t>Traffic, </a:t>
          </a:r>
          <a:r>
            <a:rPr lang="en-US" sz="1200" dirty="0" smtClean="0"/>
            <a:t>congestion</a:t>
          </a:r>
        </a:p>
        <a:p>
          <a:pPr algn="ctr"/>
          <a:endParaRPr lang="en-US" sz="1200" dirty="0" smtClean="0"/>
        </a:p>
      </dgm:t>
    </dgm:pt>
    <dgm:pt modelId="{6604EED4-82E5-E543-B02F-47C329BFC7A5}" type="parTrans" cxnId="{938745E3-3AC4-614E-8D40-17A6467E8932}">
      <dgm:prSet/>
      <dgm:spPr/>
      <dgm:t>
        <a:bodyPr/>
        <a:lstStyle/>
        <a:p>
          <a:endParaRPr lang="en-US"/>
        </a:p>
      </dgm:t>
    </dgm:pt>
    <dgm:pt modelId="{408155EC-776C-8C46-9ADC-65F2D74CD5FC}" type="sibTrans" cxnId="{938745E3-3AC4-614E-8D40-17A6467E8932}">
      <dgm:prSet/>
      <dgm:spPr/>
      <dgm:t>
        <a:bodyPr/>
        <a:lstStyle/>
        <a:p>
          <a:endParaRPr lang="en-US"/>
        </a:p>
      </dgm:t>
    </dgm:pt>
    <dgm:pt modelId="{C3B3DC18-C36F-924D-9421-141D0C153A1A}">
      <dgm:prSet phldrT="[Text]" custT="1"/>
      <dgm:spPr>
        <a:solidFill>
          <a:srgbClr val="2E75B6"/>
        </a:solidFill>
        <a:ln>
          <a:solidFill>
            <a:srgbClr val="2E75B6"/>
          </a:solidFill>
        </a:ln>
      </dgm:spPr>
      <dgm:t>
        <a:bodyPr/>
        <a:lstStyle/>
        <a:p>
          <a:pPr algn="ctr"/>
          <a:r>
            <a:rPr lang="en-US" sz="1100" dirty="0" smtClean="0"/>
            <a:t>Magnetism helps other chapters</a:t>
          </a:r>
          <a:endParaRPr lang="en-US" sz="1100" dirty="0" smtClean="0"/>
        </a:p>
        <a:p>
          <a:pPr algn="ctr"/>
          <a:r>
            <a:rPr lang="en-US" sz="1100" dirty="0" smtClean="0"/>
            <a:t>Continued </a:t>
          </a:r>
          <a:r>
            <a:rPr lang="en-US" sz="1100" dirty="0" smtClean="0"/>
            <a:t>regional growth from Silicon Valley relocation/colocations</a:t>
          </a:r>
        </a:p>
        <a:p>
          <a:pPr algn="ctr"/>
          <a:r>
            <a:rPr lang="en-US" sz="1100" dirty="0" smtClean="0"/>
            <a:t>Talent </a:t>
          </a:r>
          <a:r>
            <a:rPr lang="en-US" sz="1100" dirty="0" err="1" smtClean="0"/>
            <a:t>con’t</a:t>
          </a:r>
          <a:r>
            <a:rPr lang="en-US" sz="1100" dirty="0" smtClean="0"/>
            <a:t> to move </a:t>
          </a:r>
          <a:r>
            <a:rPr lang="en-US" sz="1100" dirty="0" smtClean="0"/>
            <a:t>into region</a:t>
          </a:r>
        </a:p>
        <a:p>
          <a:pPr algn="ctr"/>
          <a:r>
            <a:rPr lang="en-US" sz="1100" dirty="0" smtClean="0"/>
            <a:t>Building on </a:t>
          </a:r>
          <a:r>
            <a:rPr lang="en-US" sz="1100" dirty="0" smtClean="0"/>
            <a:t>momentum</a:t>
          </a:r>
        </a:p>
        <a:p>
          <a:pPr algn="ctr"/>
          <a:r>
            <a:rPr lang="en-US" sz="1100" dirty="0" smtClean="0"/>
            <a:t>Magnetism will build other IEEE entities</a:t>
          </a:r>
        </a:p>
        <a:p>
          <a:pPr algn="l"/>
          <a:endParaRPr lang="en-US" sz="1100" dirty="0" smtClean="0"/>
        </a:p>
        <a:p>
          <a:pPr algn="l"/>
          <a:endParaRPr lang="en-US" sz="1100" dirty="0"/>
        </a:p>
      </dgm:t>
    </dgm:pt>
    <dgm:pt modelId="{F6BB6F46-4398-8645-BFB2-71F4BDA8BEDE}" type="parTrans" cxnId="{87E9887F-CDDA-2B4C-B892-AAE65E3DC21A}">
      <dgm:prSet/>
      <dgm:spPr/>
      <dgm:t>
        <a:bodyPr/>
        <a:lstStyle/>
        <a:p>
          <a:endParaRPr lang="en-US"/>
        </a:p>
      </dgm:t>
    </dgm:pt>
    <dgm:pt modelId="{CCB69EF9-B0E4-AA41-8C36-54216A1D4716}" type="sibTrans" cxnId="{87E9887F-CDDA-2B4C-B892-AAE65E3DC21A}">
      <dgm:prSet/>
      <dgm:spPr/>
      <dgm:t>
        <a:bodyPr/>
        <a:lstStyle/>
        <a:p>
          <a:endParaRPr lang="en-US"/>
        </a:p>
      </dgm:t>
    </dgm:pt>
    <dgm:pt modelId="{D42901F6-A774-1640-B949-ABDADEF5FDC1}">
      <dgm:prSet phldrT="[Text]" custT="1"/>
      <dgm:spPr>
        <a:solidFill>
          <a:srgbClr val="9DC3E6"/>
        </a:solidFill>
      </dgm:spPr>
      <dgm:t>
        <a:bodyPr/>
        <a:lstStyle/>
        <a:p>
          <a:pPr algn="ctr"/>
          <a:r>
            <a:rPr lang="en-US" sz="1200" dirty="0" smtClean="0"/>
            <a:t>Other industry groups &amp; political agendas</a:t>
          </a:r>
        </a:p>
        <a:p>
          <a:pPr algn="ctr"/>
          <a:r>
            <a:rPr lang="en-US" sz="1200" dirty="0" smtClean="0"/>
            <a:t>Lacking industry engagement</a:t>
          </a:r>
        </a:p>
        <a:p>
          <a:pPr algn="ctr"/>
          <a:r>
            <a:rPr lang="en-US" sz="1200" dirty="0" smtClean="0"/>
            <a:t>Agenda not aligned to industry/academia</a:t>
          </a:r>
        </a:p>
        <a:p>
          <a:pPr algn="ctr"/>
          <a:r>
            <a:rPr lang="en-US" sz="1200" dirty="0" smtClean="0"/>
            <a:t>Other chapters, </a:t>
          </a:r>
          <a:r>
            <a:rPr lang="en-US" sz="1200" dirty="0" err="1" smtClean="0"/>
            <a:t>Meetups</a:t>
          </a:r>
          <a:r>
            <a:rPr lang="en-US" sz="1200" dirty="0" smtClean="0"/>
            <a:t>, groups</a:t>
          </a:r>
        </a:p>
        <a:p>
          <a:pPr algn="ctr"/>
          <a:r>
            <a:rPr lang="en-US" sz="1200" dirty="0" smtClean="0"/>
            <a:t>M&amp;A</a:t>
          </a:r>
          <a:endParaRPr lang="en-US" sz="1200" dirty="0" smtClean="0"/>
        </a:p>
        <a:p>
          <a:pPr algn="ctr"/>
          <a:r>
            <a:rPr lang="en-US" sz="1200" dirty="0" smtClean="0"/>
            <a:t>Highly </a:t>
          </a:r>
          <a:r>
            <a:rPr lang="en-US" sz="1200" dirty="0" smtClean="0"/>
            <a:t>competitive and sensitive </a:t>
          </a:r>
          <a:r>
            <a:rPr lang="en-US" sz="1200" dirty="0" smtClean="0"/>
            <a:t>IP</a:t>
          </a:r>
        </a:p>
        <a:p>
          <a:pPr algn="ctr"/>
          <a:endParaRPr lang="en-US" sz="1200" dirty="0"/>
        </a:p>
      </dgm:t>
    </dgm:pt>
    <dgm:pt modelId="{6B9FA6E5-C6D1-D345-9C91-E1A5C0570A43}" type="parTrans" cxnId="{792A37A2-1C57-9D49-9BAC-61F33800E422}">
      <dgm:prSet/>
      <dgm:spPr/>
      <dgm:t>
        <a:bodyPr/>
        <a:lstStyle/>
        <a:p>
          <a:endParaRPr lang="en-US"/>
        </a:p>
      </dgm:t>
    </dgm:pt>
    <dgm:pt modelId="{8632C211-CFE4-B84E-A732-294E5EFDFDCB}" type="sibTrans" cxnId="{792A37A2-1C57-9D49-9BAC-61F33800E422}">
      <dgm:prSet/>
      <dgm:spPr/>
      <dgm:t>
        <a:bodyPr/>
        <a:lstStyle/>
        <a:p>
          <a:endParaRPr lang="en-US"/>
        </a:p>
      </dgm:t>
    </dgm:pt>
    <dgm:pt modelId="{17AB5BF1-C917-4745-8BBC-C03FDD1135FD}">
      <dgm:prSet phldrT="[Text]" custT="1"/>
      <dgm:spPr>
        <a:solidFill>
          <a:schemeClr val="tx1"/>
        </a:solidFill>
      </dgm:spPr>
      <dgm:t>
        <a:bodyPr/>
        <a:lstStyle/>
        <a:p>
          <a:endParaRPr lang="en-US" sz="2000" b="1" dirty="0">
            <a:solidFill>
              <a:srgbClr val="0066A1"/>
            </a:solidFill>
          </a:endParaRPr>
        </a:p>
      </dgm:t>
    </dgm:pt>
    <dgm:pt modelId="{983F159F-116D-544D-89EA-36E4ED7FECF8}" type="sibTrans" cxnId="{C23B281A-84D6-A845-AB4A-10E1ACD1296D}">
      <dgm:prSet/>
      <dgm:spPr/>
      <dgm:t>
        <a:bodyPr/>
        <a:lstStyle/>
        <a:p>
          <a:endParaRPr lang="en-US"/>
        </a:p>
      </dgm:t>
    </dgm:pt>
    <dgm:pt modelId="{5B418DD0-4D78-5F45-96D0-6D898B26684B}" type="parTrans" cxnId="{C23B281A-84D6-A845-AB4A-10E1ACD1296D}">
      <dgm:prSet/>
      <dgm:spPr/>
      <dgm:t>
        <a:bodyPr/>
        <a:lstStyle/>
        <a:p>
          <a:endParaRPr lang="en-US"/>
        </a:p>
      </dgm:t>
    </dgm:pt>
    <dgm:pt modelId="{4CE3CC79-84EB-0D48-8A63-103B11EECB6B}" type="pres">
      <dgm:prSet presAssocID="{38F92C71-3CEE-E641-B701-02CA6A7A9CB1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B2E93D8-323B-6740-8DE6-851206B43227}" type="pres">
      <dgm:prSet presAssocID="{38F92C71-3CEE-E641-B701-02CA6A7A9CB1}" presName="matrix" presStyleCnt="0"/>
      <dgm:spPr/>
    </dgm:pt>
    <dgm:pt modelId="{67AD3F8F-23DA-5E45-8A3C-B426D897E9A2}" type="pres">
      <dgm:prSet presAssocID="{38F92C71-3CEE-E641-B701-02CA6A7A9CB1}" presName="tile1" presStyleLbl="node1" presStyleIdx="0" presStyleCnt="4"/>
      <dgm:spPr/>
      <dgm:t>
        <a:bodyPr/>
        <a:lstStyle/>
        <a:p>
          <a:endParaRPr lang="en-US"/>
        </a:p>
      </dgm:t>
    </dgm:pt>
    <dgm:pt modelId="{6AB6F326-CFA9-EC47-987F-96196532611E}" type="pres">
      <dgm:prSet presAssocID="{38F92C71-3CEE-E641-B701-02CA6A7A9CB1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CEE7B3-C37C-814F-9722-37E0E0DCE88B}" type="pres">
      <dgm:prSet presAssocID="{38F92C71-3CEE-E641-B701-02CA6A7A9CB1}" presName="tile2" presStyleLbl="node1" presStyleIdx="1" presStyleCnt="4"/>
      <dgm:spPr/>
      <dgm:t>
        <a:bodyPr/>
        <a:lstStyle/>
        <a:p>
          <a:endParaRPr lang="en-US"/>
        </a:p>
      </dgm:t>
    </dgm:pt>
    <dgm:pt modelId="{C85EB267-7E0F-F046-93EB-732A18E4BC09}" type="pres">
      <dgm:prSet presAssocID="{38F92C71-3CEE-E641-B701-02CA6A7A9CB1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385E55-998D-FC46-919B-CF8A36C04CCC}" type="pres">
      <dgm:prSet presAssocID="{38F92C71-3CEE-E641-B701-02CA6A7A9CB1}" presName="tile3" presStyleLbl="node1" presStyleIdx="2" presStyleCnt="4"/>
      <dgm:spPr/>
      <dgm:t>
        <a:bodyPr/>
        <a:lstStyle/>
        <a:p>
          <a:endParaRPr lang="en-US"/>
        </a:p>
      </dgm:t>
    </dgm:pt>
    <dgm:pt modelId="{16E6AC3B-3201-D141-8AE4-0E771AF1B6A8}" type="pres">
      <dgm:prSet presAssocID="{38F92C71-3CEE-E641-B701-02CA6A7A9CB1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593AB3-B940-E544-BE48-8B5E136659D5}" type="pres">
      <dgm:prSet presAssocID="{38F92C71-3CEE-E641-B701-02CA6A7A9CB1}" presName="tile4" presStyleLbl="node1" presStyleIdx="3" presStyleCnt="4"/>
      <dgm:spPr/>
      <dgm:t>
        <a:bodyPr/>
        <a:lstStyle/>
        <a:p>
          <a:endParaRPr lang="en-US"/>
        </a:p>
      </dgm:t>
    </dgm:pt>
    <dgm:pt modelId="{9E588A71-A119-C640-9978-D6B8A1E94DAD}" type="pres">
      <dgm:prSet presAssocID="{38F92C71-3CEE-E641-B701-02CA6A7A9CB1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C0EA7A-38AC-0A4C-B972-5188C9BB3AC0}" type="pres">
      <dgm:prSet presAssocID="{38F92C71-3CEE-E641-B701-02CA6A7A9CB1}" presName="centerTile" presStyleLbl="fgShp" presStyleIdx="0" presStyleCnt="1" custScaleX="63266" custScaleY="50512" custLinFactNeighborX="393" custLinFactNeighborY="632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EB49626C-BFC7-9B4F-960C-61BE8C360B3A}" type="presOf" srcId="{599B2439-C560-FD42-BD04-06F593E33B4D}" destId="{6AB6F326-CFA9-EC47-987F-96196532611E}" srcOrd="1" destOrd="0" presId="urn:microsoft.com/office/officeart/2005/8/layout/matrix1"/>
    <dgm:cxn modelId="{AA22327B-D2DD-B64D-B32A-1B8D112B3BE3}" type="presOf" srcId="{D42901F6-A774-1640-B949-ABDADEF5FDC1}" destId="{90593AB3-B940-E544-BE48-8B5E136659D5}" srcOrd="0" destOrd="0" presId="urn:microsoft.com/office/officeart/2005/8/layout/matrix1"/>
    <dgm:cxn modelId="{7E0B26B7-0348-7949-A233-190443DFBC09}" type="presOf" srcId="{4DFD44A4-FDE9-5848-9BE4-7F64B290240E}" destId="{C85EB267-7E0F-F046-93EB-732A18E4BC09}" srcOrd="1" destOrd="0" presId="urn:microsoft.com/office/officeart/2005/8/layout/matrix1"/>
    <dgm:cxn modelId="{C23B281A-84D6-A845-AB4A-10E1ACD1296D}" srcId="{38F92C71-3CEE-E641-B701-02CA6A7A9CB1}" destId="{17AB5BF1-C917-4745-8BBC-C03FDD1135FD}" srcOrd="0" destOrd="0" parTransId="{5B418DD0-4D78-5F45-96D0-6D898B26684B}" sibTransId="{983F159F-116D-544D-89EA-36E4ED7FECF8}"/>
    <dgm:cxn modelId="{87E9887F-CDDA-2B4C-B892-AAE65E3DC21A}" srcId="{17AB5BF1-C917-4745-8BBC-C03FDD1135FD}" destId="{C3B3DC18-C36F-924D-9421-141D0C153A1A}" srcOrd="2" destOrd="0" parTransId="{F6BB6F46-4398-8645-BFB2-71F4BDA8BEDE}" sibTransId="{CCB69EF9-B0E4-AA41-8C36-54216A1D4716}"/>
    <dgm:cxn modelId="{938745E3-3AC4-614E-8D40-17A6467E8932}" srcId="{17AB5BF1-C917-4745-8BBC-C03FDD1135FD}" destId="{4DFD44A4-FDE9-5848-9BE4-7F64B290240E}" srcOrd="1" destOrd="0" parTransId="{6604EED4-82E5-E543-B02F-47C329BFC7A5}" sibTransId="{408155EC-776C-8C46-9ADC-65F2D74CD5FC}"/>
    <dgm:cxn modelId="{4CEA91C1-1443-4A47-96ED-F78F060A3987}" srcId="{17AB5BF1-C917-4745-8BBC-C03FDD1135FD}" destId="{599B2439-C560-FD42-BD04-06F593E33B4D}" srcOrd="0" destOrd="0" parTransId="{DB8815A2-AD61-DD45-8179-C339B8888E69}" sibTransId="{55921E75-1587-1744-9003-40CCCA807564}"/>
    <dgm:cxn modelId="{571438E6-08B1-2540-8107-590319810D8C}" type="presOf" srcId="{38F92C71-3CEE-E641-B701-02CA6A7A9CB1}" destId="{4CE3CC79-84EB-0D48-8A63-103B11EECB6B}" srcOrd="0" destOrd="0" presId="urn:microsoft.com/office/officeart/2005/8/layout/matrix1"/>
    <dgm:cxn modelId="{ED6F5ABE-B8C9-2545-BDAB-11FF87388786}" type="presOf" srcId="{599B2439-C560-FD42-BD04-06F593E33B4D}" destId="{67AD3F8F-23DA-5E45-8A3C-B426D897E9A2}" srcOrd="0" destOrd="0" presId="urn:microsoft.com/office/officeart/2005/8/layout/matrix1"/>
    <dgm:cxn modelId="{EA96FEA7-7BB7-2547-BB44-0D8AABDD3905}" type="presOf" srcId="{4DFD44A4-FDE9-5848-9BE4-7F64B290240E}" destId="{73CEE7B3-C37C-814F-9722-37E0E0DCE88B}" srcOrd="0" destOrd="0" presId="urn:microsoft.com/office/officeart/2005/8/layout/matrix1"/>
    <dgm:cxn modelId="{BBE38C1E-1CC2-984C-927B-8051763740C2}" type="presOf" srcId="{C3B3DC18-C36F-924D-9421-141D0C153A1A}" destId="{AE385E55-998D-FC46-919B-CF8A36C04CCC}" srcOrd="0" destOrd="0" presId="urn:microsoft.com/office/officeart/2005/8/layout/matrix1"/>
    <dgm:cxn modelId="{792A37A2-1C57-9D49-9BAC-61F33800E422}" srcId="{17AB5BF1-C917-4745-8BBC-C03FDD1135FD}" destId="{D42901F6-A774-1640-B949-ABDADEF5FDC1}" srcOrd="3" destOrd="0" parTransId="{6B9FA6E5-C6D1-D345-9C91-E1A5C0570A43}" sibTransId="{8632C211-CFE4-B84E-A732-294E5EFDFDCB}"/>
    <dgm:cxn modelId="{F25A833B-015A-2042-AFCD-02B896E2F93E}" type="presOf" srcId="{D42901F6-A774-1640-B949-ABDADEF5FDC1}" destId="{9E588A71-A119-C640-9978-D6B8A1E94DAD}" srcOrd="1" destOrd="0" presId="urn:microsoft.com/office/officeart/2005/8/layout/matrix1"/>
    <dgm:cxn modelId="{6AA9CE64-01B7-DF4E-8919-C308D6E11A53}" type="presOf" srcId="{17AB5BF1-C917-4745-8BBC-C03FDD1135FD}" destId="{B5C0EA7A-38AC-0A4C-B972-5188C9BB3AC0}" srcOrd="0" destOrd="0" presId="urn:microsoft.com/office/officeart/2005/8/layout/matrix1"/>
    <dgm:cxn modelId="{AB942AD2-37D0-8645-A34B-EE4FE520BCC0}" type="presOf" srcId="{C3B3DC18-C36F-924D-9421-141D0C153A1A}" destId="{16E6AC3B-3201-D141-8AE4-0E771AF1B6A8}" srcOrd="1" destOrd="0" presId="urn:microsoft.com/office/officeart/2005/8/layout/matrix1"/>
    <dgm:cxn modelId="{8D6F810B-AA81-D34B-87EB-4E82F71FA687}" type="presParOf" srcId="{4CE3CC79-84EB-0D48-8A63-103B11EECB6B}" destId="{1B2E93D8-323B-6740-8DE6-851206B43227}" srcOrd="0" destOrd="0" presId="urn:microsoft.com/office/officeart/2005/8/layout/matrix1"/>
    <dgm:cxn modelId="{500A04D1-B6DA-2945-B276-6E1E2CC590F6}" type="presParOf" srcId="{1B2E93D8-323B-6740-8DE6-851206B43227}" destId="{67AD3F8F-23DA-5E45-8A3C-B426D897E9A2}" srcOrd="0" destOrd="0" presId="urn:microsoft.com/office/officeart/2005/8/layout/matrix1"/>
    <dgm:cxn modelId="{9B8E5452-8A44-2947-945C-F2A23FFBDF29}" type="presParOf" srcId="{1B2E93D8-323B-6740-8DE6-851206B43227}" destId="{6AB6F326-CFA9-EC47-987F-96196532611E}" srcOrd="1" destOrd="0" presId="urn:microsoft.com/office/officeart/2005/8/layout/matrix1"/>
    <dgm:cxn modelId="{4FFE8D85-07BF-E849-983E-7AA1604B2206}" type="presParOf" srcId="{1B2E93D8-323B-6740-8DE6-851206B43227}" destId="{73CEE7B3-C37C-814F-9722-37E0E0DCE88B}" srcOrd="2" destOrd="0" presId="urn:microsoft.com/office/officeart/2005/8/layout/matrix1"/>
    <dgm:cxn modelId="{9BC43F3F-7F78-5949-9E17-A94BE0546827}" type="presParOf" srcId="{1B2E93D8-323B-6740-8DE6-851206B43227}" destId="{C85EB267-7E0F-F046-93EB-732A18E4BC09}" srcOrd="3" destOrd="0" presId="urn:microsoft.com/office/officeart/2005/8/layout/matrix1"/>
    <dgm:cxn modelId="{88D12646-E30B-CB4E-B116-4534E0E96A8A}" type="presParOf" srcId="{1B2E93D8-323B-6740-8DE6-851206B43227}" destId="{AE385E55-998D-FC46-919B-CF8A36C04CCC}" srcOrd="4" destOrd="0" presId="urn:microsoft.com/office/officeart/2005/8/layout/matrix1"/>
    <dgm:cxn modelId="{D9A520B8-2BF2-4044-8320-9B9C1A594D90}" type="presParOf" srcId="{1B2E93D8-323B-6740-8DE6-851206B43227}" destId="{16E6AC3B-3201-D141-8AE4-0E771AF1B6A8}" srcOrd="5" destOrd="0" presId="urn:microsoft.com/office/officeart/2005/8/layout/matrix1"/>
    <dgm:cxn modelId="{D7B3927B-EBD2-FF48-982D-BF1384AFC972}" type="presParOf" srcId="{1B2E93D8-323B-6740-8DE6-851206B43227}" destId="{90593AB3-B940-E544-BE48-8B5E136659D5}" srcOrd="6" destOrd="0" presId="urn:microsoft.com/office/officeart/2005/8/layout/matrix1"/>
    <dgm:cxn modelId="{8C6ABEB1-C64F-7E40-88A7-8E9640882A02}" type="presParOf" srcId="{1B2E93D8-323B-6740-8DE6-851206B43227}" destId="{9E588A71-A119-C640-9978-D6B8A1E94DAD}" srcOrd="7" destOrd="0" presId="urn:microsoft.com/office/officeart/2005/8/layout/matrix1"/>
    <dgm:cxn modelId="{67894732-7F91-C74E-AF92-703043A08D01}" type="presParOf" srcId="{4CE3CC79-84EB-0D48-8A63-103B11EECB6B}" destId="{B5C0EA7A-38AC-0A4C-B972-5188C9BB3AC0}" srcOrd="1" destOrd="0" presId="urn:microsoft.com/office/officeart/2005/8/layout/matrix1"/>
  </dgm:cxnLst>
  <dgm:bg/>
  <dgm:whole>
    <a:ln>
      <a:solidFill>
        <a:schemeClr val="accent1">
          <a:lumMod val="60000"/>
          <a:lumOff val="40000"/>
        </a:schemeClr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AD3F8F-23DA-5E45-8A3C-B426D897E9A2}">
      <dsp:nvSpPr>
        <dsp:cNvPr id="0" name=""/>
        <dsp:cNvSpPr/>
      </dsp:nvSpPr>
      <dsp:spPr>
        <a:xfrm rot="16200000">
          <a:off x="624206" y="-624206"/>
          <a:ext cx="1799586" cy="3048000"/>
        </a:xfrm>
        <a:prstGeom prst="round1Rect">
          <a:avLst/>
        </a:prstGeom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75000"/>
            </a:schemeClr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Increasing strength of community relationships (UT, IEEE, TSU)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Growing </a:t>
          </a:r>
          <a:r>
            <a:rPr lang="en-US" sz="1200" kern="1200" dirty="0" smtClean="0"/>
            <a:t>regional </a:t>
          </a:r>
          <a:r>
            <a:rPr lang="en-US" sz="1200" kern="1200" dirty="0" smtClean="0"/>
            <a:t>industry, start ups</a:t>
          </a:r>
          <a:endParaRPr lang="en-US" sz="12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Tech. is driving growth in </a:t>
          </a:r>
          <a:r>
            <a:rPr lang="en-US" sz="1200" kern="1200" dirty="0" err="1" smtClean="0"/>
            <a:t>wearables</a:t>
          </a:r>
          <a:r>
            <a:rPr lang="en-US" sz="1200" kern="1200" dirty="0" smtClean="0"/>
            <a:t>, autonomous vehicle, biomed &amp; health, </a:t>
          </a:r>
          <a:r>
            <a:rPr lang="en-US" sz="1200" kern="1200" dirty="0" err="1" smtClean="0"/>
            <a:t>IoT</a:t>
          </a:r>
          <a:r>
            <a:rPr lang="en-US" sz="1200" kern="1200" dirty="0" smtClean="0"/>
            <a:t>, </a:t>
          </a:r>
          <a:r>
            <a:rPr lang="en-US" sz="1200" kern="1200" dirty="0" err="1" smtClean="0"/>
            <a:t>IIoT</a:t>
          </a:r>
          <a:r>
            <a:rPr lang="en-US" sz="1200" kern="1200" dirty="0" smtClean="0"/>
            <a:t>, automation, med device, AR</a:t>
          </a:r>
          <a:endParaRPr lang="en-US" sz="12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Tech is a new market creator </a:t>
          </a:r>
        </a:p>
      </dsp:txBody>
      <dsp:txXfrm rot="5400000">
        <a:off x="0" y="0"/>
        <a:ext cx="3048000" cy="1349689"/>
      </dsp:txXfrm>
    </dsp:sp>
    <dsp:sp modelId="{73CEE7B3-C37C-814F-9722-37E0E0DCE88B}">
      <dsp:nvSpPr>
        <dsp:cNvPr id="0" name=""/>
        <dsp:cNvSpPr/>
      </dsp:nvSpPr>
      <dsp:spPr>
        <a:xfrm>
          <a:off x="3048000" y="0"/>
          <a:ext cx="3048000" cy="1799586"/>
        </a:xfrm>
        <a:prstGeom prst="round1Rect">
          <a:avLst/>
        </a:prstGeom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896" tIns="56896" rIns="56896" bIns="56896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 dirty="0" smtClean="0"/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 dirty="0" smtClean="0"/>
        </a:p>
        <a:p>
          <a:pPr lvl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 smtClean="0"/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 smtClean="0"/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City wide meeting competition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Participants have meeting fatigue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Low attendance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Finding a home w/o spending $</a:t>
          </a:r>
          <a:endParaRPr lang="en-US" sz="1200" kern="1200" dirty="0" smtClean="0"/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Traffic, </a:t>
          </a:r>
          <a:r>
            <a:rPr lang="en-US" sz="1200" kern="1200" dirty="0" smtClean="0"/>
            <a:t>congestion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 smtClean="0"/>
        </a:p>
      </dsp:txBody>
      <dsp:txXfrm>
        <a:off x="3048000" y="0"/>
        <a:ext cx="3048000" cy="1349689"/>
      </dsp:txXfrm>
    </dsp:sp>
    <dsp:sp modelId="{AE385E55-998D-FC46-919B-CF8A36C04CCC}">
      <dsp:nvSpPr>
        <dsp:cNvPr id="0" name=""/>
        <dsp:cNvSpPr/>
      </dsp:nvSpPr>
      <dsp:spPr>
        <a:xfrm rot="10800000">
          <a:off x="0" y="1799586"/>
          <a:ext cx="3048000" cy="1799586"/>
        </a:xfrm>
        <a:prstGeom prst="round1Rect">
          <a:avLst/>
        </a:prstGeom>
        <a:solidFill>
          <a:srgbClr val="2E75B6"/>
        </a:solidFill>
        <a:ln>
          <a:solidFill>
            <a:srgbClr val="2E75B6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Magnetism helps other chapters</a:t>
          </a:r>
          <a:endParaRPr lang="en-US" sz="1100" kern="1200" dirty="0" smtClean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Continued </a:t>
          </a:r>
          <a:r>
            <a:rPr lang="en-US" sz="1100" kern="1200" dirty="0" smtClean="0"/>
            <a:t>regional growth from Silicon Valley relocation/colocations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Talent </a:t>
          </a:r>
          <a:r>
            <a:rPr lang="en-US" sz="1100" kern="1200" dirty="0" err="1" smtClean="0"/>
            <a:t>con’t</a:t>
          </a:r>
          <a:r>
            <a:rPr lang="en-US" sz="1100" kern="1200" dirty="0" smtClean="0"/>
            <a:t> to move </a:t>
          </a:r>
          <a:r>
            <a:rPr lang="en-US" sz="1100" kern="1200" dirty="0" smtClean="0"/>
            <a:t>into region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Building on </a:t>
          </a:r>
          <a:r>
            <a:rPr lang="en-US" sz="1100" kern="1200" dirty="0" smtClean="0"/>
            <a:t>momentum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Magnetism will build other IEEE entities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 dirty="0" smtClean="0"/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 dirty="0"/>
        </a:p>
      </dsp:txBody>
      <dsp:txXfrm rot="10800000">
        <a:off x="0" y="2249483"/>
        <a:ext cx="3048000" cy="1349689"/>
      </dsp:txXfrm>
    </dsp:sp>
    <dsp:sp modelId="{90593AB3-B940-E544-BE48-8B5E136659D5}">
      <dsp:nvSpPr>
        <dsp:cNvPr id="0" name=""/>
        <dsp:cNvSpPr/>
      </dsp:nvSpPr>
      <dsp:spPr>
        <a:xfrm rot="5400000">
          <a:off x="3672206" y="1175379"/>
          <a:ext cx="1799586" cy="3048000"/>
        </a:xfrm>
        <a:prstGeom prst="round1Rect">
          <a:avLst/>
        </a:prstGeom>
        <a:solidFill>
          <a:srgbClr val="9DC3E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Other industry groups &amp; political agendas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Lacking industry engagement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Agenda not aligned to industry/academia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Other chapters, </a:t>
          </a:r>
          <a:r>
            <a:rPr lang="en-US" sz="1200" kern="1200" dirty="0" err="1" smtClean="0"/>
            <a:t>Meetups</a:t>
          </a:r>
          <a:r>
            <a:rPr lang="en-US" sz="1200" kern="1200" dirty="0" smtClean="0"/>
            <a:t>, groups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M&amp;A</a:t>
          </a:r>
          <a:endParaRPr lang="en-US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Highly </a:t>
          </a:r>
          <a:r>
            <a:rPr lang="en-US" sz="1200" kern="1200" dirty="0" smtClean="0"/>
            <a:t>competitive and sensitive </a:t>
          </a:r>
          <a:r>
            <a:rPr lang="en-US" sz="1200" kern="1200" dirty="0" smtClean="0"/>
            <a:t>IP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/>
        </a:p>
      </dsp:txBody>
      <dsp:txXfrm rot="-5400000">
        <a:off x="3048000" y="2249483"/>
        <a:ext cx="3048000" cy="1349689"/>
      </dsp:txXfrm>
    </dsp:sp>
    <dsp:sp modelId="{B5C0EA7A-38AC-0A4C-B972-5188C9BB3AC0}">
      <dsp:nvSpPr>
        <dsp:cNvPr id="0" name=""/>
        <dsp:cNvSpPr/>
      </dsp:nvSpPr>
      <dsp:spPr>
        <a:xfrm>
          <a:off x="2476682" y="1578021"/>
          <a:ext cx="1157008" cy="454503"/>
        </a:xfrm>
        <a:prstGeom prst="roundRect">
          <a:avLst/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1" kern="1200" dirty="0">
            <a:solidFill>
              <a:srgbClr val="0066A1"/>
            </a:solidFill>
          </a:endParaRPr>
        </a:p>
      </dsp:txBody>
      <dsp:txXfrm>
        <a:off x="2498869" y="1600208"/>
        <a:ext cx="1112634" cy="4101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42023BE5-6F4A-AA4B-B824-207CCA2379FB}" type="datetimeFigureOut">
              <a:rPr lang="en-US"/>
              <a:pPr>
                <a:defRPr/>
              </a:pPr>
              <a:t>9/15/17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BDF0F5D0-75A2-EB4A-A7E9-A758E72A60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983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D847F98-B33E-DD4A-9419-3BADF2C49B83}" type="datetimeFigureOut">
              <a:rPr lang="en-US"/>
              <a:pPr>
                <a:defRPr/>
              </a:pPr>
              <a:t>9/15/17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3D2F53E-EFEB-B34D-BC95-854A908D63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0562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14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 Op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6781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627" r="1408" b="14036"/>
          <a:stretch/>
        </p:blipFill>
        <p:spPr>
          <a:xfrm>
            <a:off x="0" y="3841750"/>
            <a:ext cx="9144000" cy="13017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943" y="4482289"/>
            <a:ext cx="1298366" cy="6604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627" r="1408" b="48293"/>
          <a:stretch/>
        </p:blipFill>
        <p:spPr>
          <a:xfrm rot="10800000">
            <a:off x="0" y="-7990"/>
            <a:ext cx="9144000" cy="8494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190883"/>
            <a:ext cx="7772400" cy="522983"/>
          </a:xfrm>
        </p:spPr>
        <p:txBody>
          <a:bodyPr>
            <a:normAutofit/>
          </a:bodyPr>
          <a:lstStyle>
            <a:lvl1pPr algn="l">
              <a:defRPr sz="3300" i="0">
                <a:solidFill>
                  <a:srgbClr val="0066A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782919"/>
            <a:ext cx="7772400" cy="483868"/>
          </a:xfrm>
        </p:spPr>
        <p:txBody>
          <a:bodyPr>
            <a:normAutofit/>
          </a:bodyPr>
          <a:lstStyle>
            <a:lvl1pPr marL="0" indent="0" algn="l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3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251CC7-68DB-DC4E-AEB5-860FF6F56E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" y="619632"/>
            <a:ext cx="1456944" cy="241401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066" y="619632"/>
            <a:ext cx="1944624" cy="241401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131" y="619632"/>
            <a:ext cx="2365248" cy="241401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746" y="619632"/>
            <a:ext cx="1956816" cy="241401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916" y="619632"/>
            <a:ext cx="1499616" cy="2414016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23"/>
            <a:ext cx="3886200" cy="2844563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28444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628650" y="829647"/>
            <a:ext cx="7886700" cy="288994"/>
          </a:xfrm>
        </p:spPr>
        <p:txBody>
          <a:bodyPr>
            <a:norm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2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250645-83BF-4F4B-8BA2-D06B88BA2F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66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844603"/>
            <a:ext cx="3886200" cy="1369180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28444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629150" y="1369221"/>
            <a:ext cx="3886200" cy="1369180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628650" y="829647"/>
            <a:ext cx="7886700" cy="288994"/>
          </a:xfrm>
        </p:spPr>
        <p:txBody>
          <a:bodyPr>
            <a:norm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2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43A643-A225-7E41-86F1-61B05EB2C0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681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417136"/>
            <a:ext cx="7886700" cy="41500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128102"/>
            <a:ext cx="3886200" cy="2085680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28444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629150" y="1369219"/>
            <a:ext cx="3886200" cy="758882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628650" y="829647"/>
            <a:ext cx="7886700" cy="288994"/>
          </a:xfrm>
        </p:spPr>
        <p:txBody>
          <a:bodyPr>
            <a:norm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2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C5F9D4-5D67-D543-BC4D-5AD00547B8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666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Text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417136"/>
            <a:ext cx="7886700" cy="41500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628650" y="1361927"/>
            <a:ext cx="3886200" cy="2851699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629150" y="2128105"/>
            <a:ext cx="3886200" cy="208552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629150" y="1369219"/>
            <a:ext cx="3886200" cy="758882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628650" y="829647"/>
            <a:ext cx="7886700" cy="288994"/>
          </a:xfrm>
        </p:spPr>
        <p:txBody>
          <a:bodyPr>
            <a:norm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2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9A625-1BAB-DC4A-8E83-1D568617C1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1288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417136"/>
            <a:ext cx="7886700" cy="41500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855324"/>
            <a:ext cx="3886200" cy="1358461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23"/>
            <a:ext cx="3886200" cy="137502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14"/>
          </p:nvPr>
        </p:nvSpPr>
        <p:spPr>
          <a:xfrm>
            <a:off x="4629150" y="1385783"/>
            <a:ext cx="3886200" cy="1358461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5"/>
          </p:nvPr>
        </p:nvSpPr>
        <p:spPr>
          <a:xfrm>
            <a:off x="628650" y="2855324"/>
            <a:ext cx="3886200" cy="1358461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628650" y="829647"/>
            <a:ext cx="7886700" cy="288994"/>
          </a:xfrm>
        </p:spPr>
        <p:txBody>
          <a:bodyPr>
            <a:norm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2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779CE-96A0-D94C-A88F-E2BB836669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8005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9" y="1369219"/>
            <a:ext cx="3019523" cy="28444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14"/>
          </p:nvPr>
        </p:nvSpPr>
        <p:spPr>
          <a:xfrm>
            <a:off x="3789584" y="1369219"/>
            <a:ext cx="4725775" cy="2844404"/>
          </a:xfrm>
        </p:spPr>
        <p:txBody>
          <a:bodyPr rtlCol="0">
            <a:normAutofit/>
          </a:bodyPr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noProof="0" smtClean="0"/>
              <a:t>Click icon to add table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628650" y="829647"/>
            <a:ext cx="7886700" cy="288994"/>
          </a:xfrm>
        </p:spPr>
        <p:txBody>
          <a:bodyPr>
            <a:norm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2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2DB3B0-1C65-DF4F-8FEC-87AE9AC834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262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417136"/>
            <a:ext cx="7886700" cy="41500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629150" y="1369219"/>
            <a:ext cx="3886200" cy="28444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628650" y="3591613"/>
            <a:ext cx="3886200" cy="622010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28650" y="1369223"/>
            <a:ext cx="3886200" cy="2222393"/>
          </a:xfrm>
        </p:spPr>
        <p:txBody>
          <a:bodyPr rtlCol="0">
            <a:normAutofit/>
          </a:bodyPr>
          <a:lstStyle>
            <a:lvl1pPr marL="0" indent="0">
              <a:buNone/>
              <a:defRPr sz="900" i="1" baseline="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628650" y="829647"/>
            <a:ext cx="7886700" cy="288994"/>
          </a:xfrm>
        </p:spPr>
        <p:txBody>
          <a:bodyPr>
            <a:norm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2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B1EC0A-61B7-B94F-903F-DCE2C52D1C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995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41FE5-8751-5A41-9B57-5853A55FD1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0483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417136"/>
            <a:ext cx="7886700" cy="41500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2128104"/>
            <a:ext cx="7886700" cy="16049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628650" y="1369219"/>
            <a:ext cx="7886700" cy="758882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628650" y="3733015"/>
            <a:ext cx="7886700" cy="497168"/>
          </a:xfrm>
        </p:spPr>
        <p:txBody>
          <a:bodyPr>
            <a:normAutofit/>
          </a:bodyPr>
          <a:lstStyle>
            <a:lvl1pPr marL="0" indent="0">
              <a:buNone/>
              <a:defRPr sz="1500" b="1" i="1">
                <a:solidFill>
                  <a:srgbClr val="0066A1"/>
                </a:solidFill>
              </a:defRPr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628650" y="829647"/>
            <a:ext cx="7886700" cy="288994"/>
          </a:xfrm>
        </p:spPr>
        <p:txBody>
          <a:bodyPr>
            <a:norm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2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F0BEFE-55CC-A34A-A372-DBC5A78008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0115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Bullets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417136"/>
            <a:ext cx="7886700" cy="41500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2731625"/>
            <a:ext cx="3886200" cy="148199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628650" y="1369223"/>
            <a:ext cx="7886700" cy="1269809"/>
          </a:xfrm>
        </p:spPr>
        <p:txBody>
          <a:bodyPr numCol="2" spcCol="274320">
            <a:norm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629150" y="2731626"/>
            <a:ext cx="3886200" cy="1481998"/>
          </a:xfrm>
        </p:spPr>
        <p:txBody>
          <a:bodyPr rtlCol="0">
            <a:normAutofit/>
          </a:bodyPr>
          <a:lstStyle>
            <a:lvl1pPr marL="0" indent="0">
              <a:buNone/>
              <a:defRPr sz="900" i="1" baseline="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628650" y="829647"/>
            <a:ext cx="7886700" cy="288994"/>
          </a:xfrm>
        </p:spPr>
        <p:txBody>
          <a:bodyPr>
            <a:norm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2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ABB549-F767-EF41-93D4-A073E05F10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156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 Opt 1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6781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627" r="1408" b="14036"/>
          <a:stretch/>
        </p:blipFill>
        <p:spPr>
          <a:xfrm>
            <a:off x="0" y="3841750"/>
            <a:ext cx="9144000" cy="13017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943" y="4482289"/>
            <a:ext cx="1298366" cy="6604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627" r="1408" b="48293"/>
          <a:stretch/>
        </p:blipFill>
        <p:spPr>
          <a:xfrm rot="10800000">
            <a:off x="0" y="-7990"/>
            <a:ext cx="9144000" cy="849425"/>
          </a:xfrm>
          <a:prstGeom prst="rect">
            <a:avLst/>
          </a:prstGeom>
        </p:spPr>
      </p:pic>
      <p:sp>
        <p:nvSpPr>
          <p:cNvPr id="13" name="Slide Number Placeholder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AF6230-9B3A-E94A-9D7B-355E467F6D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7" name="Picture Placeholder 4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652552"/>
            <a:ext cx="1828800" cy="1828800"/>
          </a:xfrm>
          <a:blipFill>
            <a:blip r:embed="rId5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indent="0" algn="ctr">
              <a:buNone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INSERT</a:t>
            </a:r>
            <a:br>
              <a:rPr lang="en-US" dirty="0" smtClean="0"/>
            </a:br>
            <a:r>
              <a:rPr lang="en-US" dirty="0" smtClean="0"/>
              <a:t> IMAGE </a:t>
            </a:r>
            <a:endParaRPr lang="en-US" dirty="0"/>
          </a:p>
        </p:txBody>
      </p:sp>
      <p:sp>
        <p:nvSpPr>
          <p:cNvPr id="18" name="Picture Placeholder 49"/>
          <p:cNvSpPr>
            <a:spLocks noGrp="1"/>
          </p:cNvSpPr>
          <p:nvPr>
            <p:ph type="pic" sz="quarter" idx="14" hasCustomPrompt="1"/>
          </p:nvPr>
        </p:nvSpPr>
        <p:spPr>
          <a:xfrm>
            <a:off x="1828800" y="652552"/>
            <a:ext cx="1828800" cy="1828800"/>
          </a:xfrm>
          <a:blipFill>
            <a:blip r:embed="rId6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 INSERT</a:t>
            </a:r>
            <a:br>
              <a:rPr lang="en-US" dirty="0" smtClean="0"/>
            </a:br>
            <a:r>
              <a:rPr lang="en-US" dirty="0" smtClean="0"/>
              <a:t> IMAGE </a:t>
            </a:r>
          </a:p>
        </p:txBody>
      </p:sp>
      <p:sp>
        <p:nvSpPr>
          <p:cNvPr id="19" name="Picture Placeholder 49"/>
          <p:cNvSpPr>
            <a:spLocks noGrp="1"/>
          </p:cNvSpPr>
          <p:nvPr>
            <p:ph type="pic" sz="quarter" idx="15" hasCustomPrompt="1"/>
          </p:nvPr>
        </p:nvSpPr>
        <p:spPr>
          <a:xfrm>
            <a:off x="3657600" y="652552"/>
            <a:ext cx="1828800" cy="1828800"/>
          </a:xfrm>
          <a:blipFill>
            <a:blip r:embed="rId7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 INSERT</a:t>
            </a:r>
            <a:br>
              <a:rPr lang="en-US" dirty="0" smtClean="0"/>
            </a:br>
            <a:r>
              <a:rPr lang="en-US" dirty="0" smtClean="0"/>
              <a:t> IMAGE  </a:t>
            </a:r>
            <a:endParaRPr lang="en-US" dirty="0"/>
          </a:p>
        </p:txBody>
      </p:sp>
      <p:sp>
        <p:nvSpPr>
          <p:cNvPr id="20" name="Picture Placeholder 49"/>
          <p:cNvSpPr>
            <a:spLocks noGrp="1"/>
          </p:cNvSpPr>
          <p:nvPr>
            <p:ph type="pic" sz="quarter" idx="16" hasCustomPrompt="1"/>
          </p:nvPr>
        </p:nvSpPr>
        <p:spPr>
          <a:xfrm>
            <a:off x="5486400" y="652552"/>
            <a:ext cx="1828800" cy="1828800"/>
          </a:xfrm>
          <a:blipFill>
            <a:blip r:embed="rId8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  INSERT</a:t>
            </a:r>
            <a:br>
              <a:rPr lang="en-US" dirty="0" smtClean="0"/>
            </a:br>
            <a:r>
              <a:rPr lang="en-US" dirty="0" smtClean="0"/>
              <a:t> IMAGE </a:t>
            </a:r>
          </a:p>
        </p:txBody>
      </p:sp>
      <p:sp>
        <p:nvSpPr>
          <p:cNvPr id="21" name="Picture Placeholder 49"/>
          <p:cNvSpPr>
            <a:spLocks noGrp="1"/>
          </p:cNvSpPr>
          <p:nvPr>
            <p:ph type="pic" sz="quarter" idx="17" hasCustomPrompt="1"/>
          </p:nvPr>
        </p:nvSpPr>
        <p:spPr>
          <a:xfrm>
            <a:off x="7315200" y="652552"/>
            <a:ext cx="1828800" cy="1828800"/>
          </a:xfrm>
          <a:blipFill>
            <a:blip r:embed="rId9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indent="0" algn="ctr">
              <a:buNone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 INSERT</a:t>
            </a:r>
            <a:br>
              <a:rPr lang="en-US" dirty="0" smtClean="0"/>
            </a:br>
            <a:r>
              <a:rPr lang="en-US" dirty="0" smtClean="0"/>
              <a:t> IMAGE</a:t>
            </a:r>
            <a:endParaRPr lang="en-US" dirty="0"/>
          </a:p>
        </p:txBody>
      </p:sp>
      <p:sp>
        <p:nvSpPr>
          <p:cNvPr id="22" name="Title 1"/>
          <p:cNvSpPr>
            <a:spLocks noGrp="1"/>
          </p:cNvSpPr>
          <p:nvPr>
            <p:ph type="ctrTitle"/>
          </p:nvPr>
        </p:nvSpPr>
        <p:spPr>
          <a:xfrm>
            <a:off x="685800" y="3190883"/>
            <a:ext cx="7772400" cy="522983"/>
          </a:xfrm>
        </p:spPr>
        <p:txBody>
          <a:bodyPr>
            <a:normAutofit/>
          </a:bodyPr>
          <a:lstStyle>
            <a:lvl1pPr algn="l">
              <a:defRPr sz="3300" i="0">
                <a:solidFill>
                  <a:srgbClr val="0066A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3" name="Subtitle 2"/>
          <p:cNvSpPr>
            <a:spLocks noGrp="1"/>
          </p:cNvSpPr>
          <p:nvPr>
            <p:ph type="subTitle" idx="1"/>
          </p:nvPr>
        </p:nvSpPr>
        <p:spPr>
          <a:xfrm>
            <a:off x="685800" y="3782919"/>
            <a:ext cx="7772400" cy="483868"/>
          </a:xfrm>
        </p:spPr>
        <p:txBody>
          <a:bodyPr>
            <a:normAutofit/>
          </a:bodyPr>
          <a:lstStyle>
            <a:lvl1pPr marL="0" indent="0" algn="l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417136"/>
            <a:ext cx="7886700" cy="41500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22"/>
            <a:ext cx="4970872" cy="216583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628650" y="3535055"/>
            <a:ext cx="4970872" cy="678571"/>
          </a:xfr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rgbClr val="0066A1"/>
                </a:solidFill>
              </a:defRPr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5712648" y="1369219"/>
            <a:ext cx="2802707" cy="2844404"/>
          </a:xfrm>
        </p:spPr>
        <p:txBody>
          <a:bodyPr rtlCol="0">
            <a:normAutofit/>
          </a:bodyPr>
          <a:lstStyle>
            <a:lvl1pPr marL="0" indent="0">
              <a:buNone/>
              <a:defRPr sz="900" i="1" baseline="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628650" y="829647"/>
            <a:ext cx="7886700" cy="288994"/>
          </a:xfrm>
        </p:spPr>
        <p:txBody>
          <a:bodyPr>
            <a:norm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2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AC1238-AB32-E149-9B71-0B8693B67D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4813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6937C9-A0F8-7140-88F2-6BAA876E5336}" type="datetime1">
              <a:rPr lang="en-US"/>
              <a:pPr>
                <a:defRPr/>
              </a:pPr>
              <a:t>9/15/17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4EDDB-97DE-804A-91F6-62A4B655F9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4660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365760" y="1234440"/>
            <a:ext cx="8326438" cy="3291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2CE1F0-28BF-A844-9B91-A150FCA372D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6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9F33F5-130B-7D45-AB13-851FA997CDAC}" type="datetime1">
              <a:rPr lang="en-US"/>
              <a:pPr>
                <a:defRPr/>
              </a:pPr>
              <a:t>9/15/17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063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 Opt 1 Tag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6781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627" r="1408" b="14036"/>
          <a:stretch/>
        </p:blipFill>
        <p:spPr>
          <a:xfrm>
            <a:off x="0" y="3841750"/>
            <a:ext cx="9144000" cy="13017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627" r="1408" b="48293"/>
          <a:stretch/>
        </p:blipFill>
        <p:spPr>
          <a:xfrm rot="10800000">
            <a:off x="0" y="-7990"/>
            <a:ext cx="9144000" cy="8494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190883"/>
            <a:ext cx="7772400" cy="522983"/>
          </a:xfrm>
        </p:spPr>
        <p:txBody>
          <a:bodyPr>
            <a:normAutofit/>
          </a:bodyPr>
          <a:lstStyle>
            <a:lvl1pPr algn="l">
              <a:defRPr sz="3300" i="0">
                <a:solidFill>
                  <a:srgbClr val="0066A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782919"/>
            <a:ext cx="7772400" cy="483868"/>
          </a:xfrm>
        </p:spPr>
        <p:txBody>
          <a:bodyPr>
            <a:normAutofit/>
          </a:bodyPr>
          <a:lstStyle>
            <a:lvl1pPr marL="0" indent="0" algn="l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3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251CC7-68DB-DC4E-AEB5-860FF6F56E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" y="619632"/>
            <a:ext cx="1456944" cy="241401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066" y="619632"/>
            <a:ext cx="1944624" cy="241401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131" y="619632"/>
            <a:ext cx="2365248" cy="241401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746" y="619632"/>
            <a:ext cx="1956816" cy="241401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916" y="619632"/>
            <a:ext cx="1499616" cy="24140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677" y="4577544"/>
            <a:ext cx="851610" cy="479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917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 Opt 1 Editable Tag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6781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627" r="1408" b="14036"/>
          <a:stretch/>
        </p:blipFill>
        <p:spPr>
          <a:xfrm>
            <a:off x="0" y="3841750"/>
            <a:ext cx="9144000" cy="13017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627" r="1408" b="48293"/>
          <a:stretch/>
        </p:blipFill>
        <p:spPr>
          <a:xfrm rot="10800000">
            <a:off x="0" y="-7990"/>
            <a:ext cx="9144000" cy="849425"/>
          </a:xfrm>
          <a:prstGeom prst="rect">
            <a:avLst/>
          </a:prstGeom>
        </p:spPr>
      </p:pic>
      <p:sp>
        <p:nvSpPr>
          <p:cNvPr id="13" name="Slide Number Placeholder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AF6230-9B3A-E94A-9D7B-355E467F6D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7" name="Picture Placeholder 4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652552"/>
            <a:ext cx="1828800" cy="1828800"/>
          </a:xfrm>
          <a:blipFill>
            <a:blip r:embed="rId4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indent="0" algn="ctr">
              <a:buNone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INSERT</a:t>
            </a:r>
            <a:br>
              <a:rPr lang="en-US" dirty="0" smtClean="0"/>
            </a:br>
            <a:r>
              <a:rPr lang="en-US" dirty="0" smtClean="0"/>
              <a:t> IMAGE </a:t>
            </a:r>
            <a:endParaRPr lang="en-US" dirty="0"/>
          </a:p>
        </p:txBody>
      </p:sp>
      <p:sp>
        <p:nvSpPr>
          <p:cNvPr id="18" name="Picture Placeholder 49"/>
          <p:cNvSpPr>
            <a:spLocks noGrp="1"/>
          </p:cNvSpPr>
          <p:nvPr>
            <p:ph type="pic" sz="quarter" idx="14" hasCustomPrompt="1"/>
          </p:nvPr>
        </p:nvSpPr>
        <p:spPr>
          <a:xfrm>
            <a:off x="1828800" y="652552"/>
            <a:ext cx="1828800" cy="1828800"/>
          </a:xfrm>
          <a:blipFill>
            <a:blip r:embed="rId5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 INSERT</a:t>
            </a:r>
            <a:br>
              <a:rPr lang="en-US" dirty="0" smtClean="0"/>
            </a:br>
            <a:r>
              <a:rPr lang="en-US" dirty="0" smtClean="0"/>
              <a:t> IMAGE </a:t>
            </a:r>
          </a:p>
        </p:txBody>
      </p:sp>
      <p:sp>
        <p:nvSpPr>
          <p:cNvPr id="19" name="Picture Placeholder 49"/>
          <p:cNvSpPr>
            <a:spLocks noGrp="1"/>
          </p:cNvSpPr>
          <p:nvPr>
            <p:ph type="pic" sz="quarter" idx="15" hasCustomPrompt="1"/>
          </p:nvPr>
        </p:nvSpPr>
        <p:spPr>
          <a:xfrm>
            <a:off x="3657600" y="652552"/>
            <a:ext cx="1828800" cy="1828800"/>
          </a:xfrm>
          <a:blipFill>
            <a:blip r:embed="rId6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 INSERT</a:t>
            </a:r>
            <a:br>
              <a:rPr lang="en-US" dirty="0" smtClean="0"/>
            </a:br>
            <a:r>
              <a:rPr lang="en-US" dirty="0" smtClean="0"/>
              <a:t> IMAGE  </a:t>
            </a:r>
            <a:endParaRPr lang="en-US" dirty="0"/>
          </a:p>
        </p:txBody>
      </p:sp>
      <p:sp>
        <p:nvSpPr>
          <p:cNvPr id="20" name="Picture Placeholder 49"/>
          <p:cNvSpPr>
            <a:spLocks noGrp="1"/>
          </p:cNvSpPr>
          <p:nvPr>
            <p:ph type="pic" sz="quarter" idx="16" hasCustomPrompt="1"/>
          </p:nvPr>
        </p:nvSpPr>
        <p:spPr>
          <a:xfrm>
            <a:off x="5486400" y="652552"/>
            <a:ext cx="1828800" cy="1828800"/>
          </a:xfrm>
          <a:blipFill>
            <a:blip r:embed="rId7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  INSERT</a:t>
            </a:r>
            <a:br>
              <a:rPr lang="en-US" dirty="0" smtClean="0"/>
            </a:br>
            <a:r>
              <a:rPr lang="en-US" dirty="0" smtClean="0"/>
              <a:t> IMAGE </a:t>
            </a:r>
          </a:p>
        </p:txBody>
      </p:sp>
      <p:sp>
        <p:nvSpPr>
          <p:cNvPr id="21" name="Picture Placeholder 49"/>
          <p:cNvSpPr>
            <a:spLocks noGrp="1"/>
          </p:cNvSpPr>
          <p:nvPr>
            <p:ph type="pic" sz="quarter" idx="17" hasCustomPrompt="1"/>
          </p:nvPr>
        </p:nvSpPr>
        <p:spPr>
          <a:xfrm>
            <a:off x="7315200" y="652552"/>
            <a:ext cx="1828800" cy="1828800"/>
          </a:xfrm>
          <a:blipFill>
            <a:blip r:embed="rId8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indent="0" algn="ctr">
              <a:buNone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 INSERT</a:t>
            </a:r>
            <a:br>
              <a:rPr lang="en-US" dirty="0" smtClean="0"/>
            </a:br>
            <a:r>
              <a:rPr lang="en-US" dirty="0" smtClean="0"/>
              <a:t> IMAGE</a:t>
            </a:r>
            <a:endParaRPr lang="en-US" dirty="0"/>
          </a:p>
        </p:txBody>
      </p:sp>
      <p:sp>
        <p:nvSpPr>
          <p:cNvPr id="22" name="Title 1"/>
          <p:cNvSpPr>
            <a:spLocks noGrp="1"/>
          </p:cNvSpPr>
          <p:nvPr>
            <p:ph type="ctrTitle"/>
          </p:nvPr>
        </p:nvSpPr>
        <p:spPr>
          <a:xfrm>
            <a:off x="685800" y="3190883"/>
            <a:ext cx="7772400" cy="522983"/>
          </a:xfrm>
        </p:spPr>
        <p:txBody>
          <a:bodyPr>
            <a:normAutofit/>
          </a:bodyPr>
          <a:lstStyle>
            <a:lvl1pPr algn="l">
              <a:defRPr sz="3300" i="0">
                <a:solidFill>
                  <a:srgbClr val="0066A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3" name="Subtitle 2"/>
          <p:cNvSpPr>
            <a:spLocks noGrp="1"/>
          </p:cNvSpPr>
          <p:nvPr>
            <p:ph type="subTitle" idx="1"/>
          </p:nvPr>
        </p:nvSpPr>
        <p:spPr>
          <a:xfrm>
            <a:off x="685800" y="3782919"/>
            <a:ext cx="7772400" cy="483868"/>
          </a:xfrm>
        </p:spPr>
        <p:txBody>
          <a:bodyPr>
            <a:normAutofit/>
          </a:bodyPr>
          <a:lstStyle>
            <a:lvl1pPr marL="0" indent="0" algn="l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677" y="4577544"/>
            <a:ext cx="851610" cy="479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71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Title Slide Op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6781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627" r="1408" b="14036"/>
          <a:stretch/>
        </p:blipFill>
        <p:spPr>
          <a:xfrm>
            <a:off x="0" y="3841750"/>
            <a:ext cx="9144000" cy="13017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943" y="4482289"/>
            <a:ext cx="1298366" cy="6604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627" r="1408" b="48293"/>
          <a:stretch/>
        </p:blipFill>
        <p:spPr>
          <a:xfrm rot="10800000">
            <a:off x="0" y="-7990"/>
            <a:ext cx="9144000" cy="8494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2447124"/>
            <a:ext cx="7886700" cy="620819"/>
          </a:xfrm>
        </p:spPr>
        <p:txBody>
          <a:bodyPr>
            <a:normAutofit/>
          </a:bodyPr>
          <a:lstStyle>
            <a:lvl1pPr>
              <a:defRPr sz="3300" i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088183"/>
            <a:ext cx="7886700" cy="504338"/>
          </a:xfrm>
        </p:spPr>
        <p:txBody>
          <a:bodyPr>
            <a:normAutofit/>
          </a:bodyPr>
          <a:lstStyle>
            <a:lvl1pPr marL="0" indent="0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FECC55-8F5B-0744-8CCA-2517E57F8A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812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 Op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1" t="25011"/>
          <a:stretch/>
        </p:blipFill>
        <p:spPr>
          <a:xfrm rot="10800000" flipH="1">
            <a:off x="-23750" y="-1"/>
            <a:ext cx="9167750" cy="51427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627" r="1408" b="14036"/>
          <a:stretch/>
        </p:blipFill>
        <p:spPr>
          <a:xfrm>
            <a:off x="0" y="3841750"/>
            <a:ext cx="9144000" cy="13017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943" y="4482289"/>
            <a:ext cx="1298366" cy="6604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2447124"/>
            <a:ext cx="7886700" cy="620819"/>
          </a:xfrm>
        </p:spPr>
        <p:txBody>
          <a:bodyPr>
            <a:normAutofit/>
          </a:bodyPr>
          <a:lstStyle>
            <a:lvl1pPr>
              <a:defRPr sz="3300" i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088183"/>
            <a:ext cx="7886700" cy="504338"/>
          </a:xfrm>
        </p:spPr>
        <p:txBody>
          <a:bodyPr>
            <a:normAutofit/>
          </a:bodyPr>
          <a:lstStyle>
            <a:lvl1pPr marL="0" indent="0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B46E6-0749-1648-9289-35B0620FE7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973" y="352568"/>
            <a:ext cx="906997" cy="92007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416" y="821327"/>
            <a:ext cx="1343053" cy="135613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1" t="7771"/>
          <a:stretch/>
        </p:blipFill>
        <p:spPr>
          <a:xfrm>
            <a:off x="-2794" y="145599"/>
            <a:ext cx="2334535" cy="238105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068" y="2089050"/>
            <a:ext cx="1643932" cy="192736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627" r="1408" b="48293"/>
          <a:stretch/>
        </p:blipFill>
        <p:spPr>
          <a:xfrm rot="10800000">
            <a:off x="0" y="-7990"/>
            <a:ext cx="9144000" cy="84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52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Title Slide Op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1" t="25011"/>
          <a:stretch/>
        </p:blipFill>
        <p:spPr>
          <a:xfrm rot="10800000" flipH="1">
            <a:off x="-23750" y="-1"/>
            <a:ext cx="9167750" cy="51427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627" r="1408" b="14036"/>
          <a:stretch/>
        </p:blipFill>
        <p:spPr>
          <a:xfrm>
            <a:off x="0" y="3841750"/>
            <a:ext cx="9144000" cy="13017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943" y="4482289"/>
            <a:ext cx="1298366" cy="6604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627" r="1408" b="48293"/>
          <a:stretch/>
        </p:blipFill>
        <p:spPr>
          <a:xfrm rot="10800000">
            <a:off x="0" y="-7990"/>
            <a:ext cx="9144000" cy="8494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2447124"/>
            <a:ext cx="7886700" cy="620819"/>
          </a:xfrm>
        </p:spPr>
        <p:txBody>
          <a:bodyPr>
            <a:normAutofit/>
          </a:bodyPr>
          <a:lstStyle>
            <a:lvl1pPr>
              <a:defRPr sz="3300" i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088183"/>
            <a:ext cx="7886700" cy="504338"/>
          </a:xfrm>
        </p:spPr>
        <p:txBody>
          <a:bodyPr>
            <a:normAutofit/>
          </a:bodyPr>
          <a:lstStyle>
            <a:lvl1pPr marL="0" indent="0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EED97B-C08F-5E44-90CD-02D9BBCBE7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489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28650" y="1369221"/>
            <a:ext cx="7886700" cy="29575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628650" y="829647"/>
            <a:ext cx="7886700" cy="288994"/>
          </a:xfrm>
        </p:spPr>
        <p:txBody>
          <a:bodyPr>
            <a:norm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2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E6A85-E58A-B74F-BF6B-8BF4953AF1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386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284440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629150" y="1369219"/>
            <a:ext cx="3886200" cy="28444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628650" y="829647"/>
            <a:ext cx="7886700" cy="288994"/>
          </a:xfrm>
        </p:spPr>
        <p:txBody>
          <a:bodyPr>
            <a:norm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2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74D7F4-E035-F04D-B83A-CFAC758BEF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193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png"/><Relationship Id="rId2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627" r="1408" b="14036"/>
          <a:stretch/>
        </p:blipFill>
        <p:spPr>
          <a:xfrm>
            <a:off x="0" y="3841750"/>
            <a:ext cx="9144000" cy="13017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627" r="1408" b="48293"/>
          <a:stretch/>
        </p:blipFill>
        <p:spPr>
          <a:xfrm rot="10800000">
            <a:off x="0" y="-7990"/>
            <a:ext cx="9144000" cy="8494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943" y="4482289"/>
            <a:ext cx="1298366" cy="660440"/>
          </a:xfrm>
          <a:prstGeom prst="rect">
            <a:avLst/>
          </a:prstGeom>
        </p:spPr>
      </p:pic>
      <p:sp>
        <p:nvSpPr>
          <p:cNvPr id="1029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416723"/>
            <a:ext cx="7886700" cy="415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Topic</a:t>
            </a:r>
          </a:p>
        </p:txBody>
      </p:sp>
      <p:sp>
        <p:nvSpPr>
          <p:cNvPr id="10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071562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  <a:endParaRPr lang="en-US" alt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4"/>
          </p:nvPr>
        </p:nvSpPr>
        <p:spPr>
          <a:xfrm>
            <a:off x="385770" y="4654155"/>
            <a:ext cx="4857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7EE57CC8-2C6B-0043-BC89-144897F54A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  <p:sldLayoutId id="2147483701" r:id="rId19"/>
    <p:sldLayoutId id="2147483702" r:id="rId20"/>
    <p:sldLayoutId id="2147483710" r:id="rId21"/>
    <p:sldLayoutId id="2147483712" r:id="rId22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550" b="1" kern="1200">
          <a:solidFill>
            <a:srgbClr val="0066A1"/>
          </a:solidFill>
          <a:latin typeface="Calibri" charset="0"/>
          <a:ea typeface="Calibri" charset="0"/>
          <a:cs typeface="Calibri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550" b="1">
          <a:solidFill>
            <a:srgbClr val="0066A1"/>
          </a:solidFill>
          <a:latin typeface="Calibri" charset="0"/>
          <a:ea typeface="Calibri" charset="0"/>
          <a:cs typeface="Calibri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550" b="1">
          <a:solidFill>
            <a:srgbClr val="0066A1"/>
          </a:solidFill>
          <a:latin typeface="Calibri" charset="0"/>
          <a:ea typeface="Calibri" charset="0"/>
          <a:cs typeface="Calibri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550" b="1">
          <a:solidFill>
            <a:srgbClr val="0066A1"/>
          </a:solidFill>
          <a:latin typeface="Calibri" charset="0"/>
          <a:ea typeface="Calibri" charset="0"/>
          <a:cs typeface="Calibri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550" b="1">
          <a:solidFill>
            <a:srgbClr val="0066A1"/>
          </a:solidFill>
          <a:latin typeface="Calibri" charset="0"/>
          <a:ea typeface="Calibri" charset="0"/>
          <a:cs typeface="Calibri" charset="0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550" b="1">
          <a:solidFill>
            <a:srgbClr val="0066A1"/>
          </a:solidFill>
          <a:latin typeface="Calibri" charset="0"/>
          <a:ea typeface="Calibri" charset="0"/>
          <a:cs typeface="Calibri" charset="0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550" b="1">
          <a:solidFill>
            <a:srgbClr val="0066A1"/>
          </a:solidFill>
          <a:latin typeface="Calibri" charset="0"/>
          <a:ea typeface="Calibri" charset="0"/>
          <a:cs typeface="Calibri" charset="0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550" b="1">
          <a:solidFill>
            <a:srgbClr val="0066A1"/>
          </a:solidFill>
          <a:latin typeface="Calibri" charset="0"/>
          <a:ea typeface="Calibri" charset="0"/>
          <a:cs typeface="Calibri" charset="0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550" b="1">
          <a:solidFill>
            <a:srgbClr val="0066A1"/>
          </a:solidFill>
          <a:latin typeface="Calibri" charset="0"/>
          <a:ea typeface="Calibri" charset="0"/>
          <a:cs typeface="Calibri" charset="0"/>
        </a:defRPr>
      </a:lvl9pPr>
    </p:titleStyle>
    <p:bodyStyle>
      <a:lvl1pPr marL="171450" indent="-171450" algn="l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Clr>
          <a:srgbClr val="0066A1"/>
        </a:buClr>
        <a:buFont typeface="LucidaGrande" charset="0"/>
        <a:buChar char="▸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Clr>
          <a:srgbClr val="0066A1"/>
        </a:buClr>
        <a:buFont typeface="LucidaGrande" charset="0"/>
        <a:buChar char="-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Clr>
          <a:srgbClr val="0066A1"/>
        </a:buClr>
        <a:buFont typeface="Arial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Clr>
          <a:srgbClr val="0066A1"/>
        </a:buClr>
        <a:buFont typeface="Wingdings" charset="2"/>
        <a:buChar char="§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Clr>
          <a:srgbClr val="0066A1"/>
        </a:buClr>
        <a:buFont typeface="Courier New" charset="0"/>
        <a:buChar char="o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jpeg"/><Relationship Id="rId5" Type="http://schemas.openxmlformats.org/officeDocument/2006/relationships/image" Target="../media/image23.png"/><Relationship Id="rId6" Type="http://schemas.openxmlformats.org/officeDocument/2006/relationships/image" Target="../media/image24.emf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jpeg"/><Relationship Id="rId7" Type="http://schemas.openxmlformats.org/officeDocument/2006/relationships/image" Target="../media/image25.png"/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emf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33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1.xml"/><Relationship Id="rId2" Type="http://schemas.openxmlformats.org/officeDocument/2006/relationships/diagramData" Target="../diagrams/data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6CAF6230-9B3A-E94A-9D7B-355E467F6DE5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pic>
        <p:nvPicPr>
          <p:cNvPr id="10" name="Picture Placeholder 9" descr="DLP SEM image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52552"/>
            <a:ext cx="1828800" cy="1828800"/>
          </a:xfrm>
        </p:spPr>
      </p:pic>
      <p:pic>
        <p:nvPicPr>
          <p:cNvPr id="12" name="Picture Placeholder 11" descr="Teravicta RF MEMS Switch.jpg"/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4" r="2814"/>
          <a:stretch>
            <a:fillRect/>
          </a:stretch>
        </p:blipFill>
        <p:spPr>
          <a:xfrm>
            <a:off x="3657600" y="652551"/>
            <a:ext cx="1828800" cy="1828800"/>
          </a:xfrm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29589" y="1023114"/>
            <a:ext cx="7772400" cy="337270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IEEE MEMS &amp; Sensors Council Chapter (SEN39)</a:t>
            </a:r>
            <a:br>
              <a:rPr lang="en-US" sz="2800" dirty="0" smtClean="0"/>
            </a:br>
            <a:r>
              <a:rPr lang="en-US" sz="2800" dirty="0" err="1" smtClean="0"/>
              <a:t>ExCom</a:t>
            </a:r>
            <a:r>
              <a:rPr lang="en-US" sz="2800" dirty="0" smtClean="0"/>
              <a:t> update</a:t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000" i="1" dirty="0" smtClean="0">
                <a:solidFill>
                  <a:schemeClr val="bg1">
                    <a:lumMod val="50000"/>
                  </a:schemeClr>
                </a:solidFill>
              </a:rPr>
              <a:t>Brent </a:t>
            </a:r>
            <a:r>
              <a:rPr lang="en-US" sz="2000" i="1" dirty="0">
                <a:solidFill>
                  <a:schemeClr val="bg1">
                    <a:lumMod val="50000"/>
                  </a:schemeClr>
                </a:solidFill>
              </a:rPr>
              <a:t>Lunceford</a:t>
            </a:r>
            <a:br>
              <a:rPr lang="en-US" sz="2000" i="1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Chair, IEEE Central Texas MEMS &amp; Sensors </a:t>
            </a:r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</a:rPr>
              <a:t>Council Chapter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sz="1400" i="1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</a:rPr>
              <a:t>September </a:t>
            </a:r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</a:rPr>
              <a:t>19, 2017</a:t>
            </a:r>
            <a:endParaRPr lang="en-US" sz="1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Picture 4" descr="Knowles S4.10 MEMS microphone die from the iPhone 4.jpg"/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" b="1456"/>
          <a:stretch>
            <a:fillRect/>
          </a:stretch>
        </p:blipFill>
        <p:spPr bwMode="auto">
          <a:xfrm>
            <a:off x="5486400" y="652552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W:\DARPA\PLV Mask\PLV0A\PLV0-A Released Wafer 04\Post Matrix 01.TIF"/>
          <p:cNvPicPr preferRelativeResize="0">
            <a:picLocks noGrp="1" noChangeAspect="1" noChangeArrowheads="1"/>
          </p:cNvPicPr>
          <p:nvPr>
            <p:ph type="pic" sz="quarter" idx="17"/>
          </p:nvPr>
        </p:nvPicPr>
        <p:blipFill>
          <a:blip r:embed="rId5">
            <a:lum bright="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1" r="16011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5" name="Picture 14" descr="microfluidic picture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652552"/>
            <a:ext cx="1828800" cy="1828799"/>
          </a:xfrm>
          <a:prstGeom prst="rect">
            <a:avLst/>
          </a:prstGeom>
        </p:spPr>
      </p:pic>
      <p:pic>
        <p:nvPicPr>
          <p:cNvPr id="3" name="Picture 2" descr="Slide1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333" b="80852"/>
          <a:stretch/>
        </p:blipFill>
        <p:spPr>
          <a:xfrm>
            <a:off x="7093670" y="3492636"/>
            <a:ext cx="1878575" cy="735775"/>
          </a:xfrm>
          <a:prstGeom prst="rect">
            <a:avLst/>
          </a:prstGeom>
          <a:noFill/>
        </p:spPr>
      </p:pic>
      <p:pic>
        <p:nvPicPr>
          <p:cNvPr id="16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52552"/>
            <a:ext cx="1857969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Placeholder 8" descr="MEMS autofocus element image.png"/>
          <p:cNvPicPr>
            <a:picLocks noGrp="1" noChangeAspect="1"/>
          </p:cNvPicPr>
          <p:nvPr>
            <p:ph type="pic" sz="quarter" idx="15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" r="36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41926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742CE1F0-28BF-A844-9B91-A150FCA372DE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493" y="3236399"/>
            <a:ext cx="1281770" cy="1128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1719" y="1482035"/>
            <a:ext cx="1479228" cy="11282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4368" y="1482033"/>
            <a:ext cx="1264485" cy="11282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8741" y="3224068"/>
            <a:ext cx="1504298" cy="1128224"/>
          </a:xfrm>
          <a:prstGeom prst="rect">
            <a:avLst/>
          </a:prstGeom>
        </p:spPr>
      </p:pic>
      <p:pic>
        <p:nvPicPr>
          <p:cNvPr id="12" name="Picture 11" descr="Brents portrait.jpe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0" t="9982" r="22462" b="29368"/>
          <a:stretch/>
        </p:blipFill>
        <p:spPr>
          <a:xfrm>
            <a:off x="1089632" y="1482035"/>
            <a:ext cx="1050485" cy="112822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flipH="1">
            <a:off x="773752" y="2627721"/>
            <a:ext cx="1734498" cy="307777"/>
          </a:xfrm>
          <a:prstGeom prst="rect">
            <a:avLst/>
          </a:prstGeom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 smtClean="0">
                <a:solidFill>
                  <a:srgbClr val="3366FF"/>
                </a:solidFill>
              </a:rPr>
              <a:t>Brent </a:t>
            </a:r>
            <a:r>
              <a:rPr lang="en-US" sz="1400" dirty="0" smtClean="0">
                <a:solidFill>
                  <a:srgbClr val="3366FF"/>
                </a:solidFill>
              </a:rPr>
              <a:t>Lunceford</a:t>
            </a:r>
            <a:endParaRPr lang="en-US" sz="1400" dirty="0">
              <a:solidFill>
                <a:srgbClr val="3366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flipH="1">
            <a:off x="3230890" y="2635458"/>
            <a:ext cx="1872464" cy="307777"/>
          </a:xfrm>
          <a:prstGeom prst="rect">
            <a:avLst/>
          </a:prstGeom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 smtClean="0">
                <a:solidFill>
                  <a:srgbClr val="3366FF"/>
                </a:solidFill>
              </a:rPr>
              <a:t>Brian </a:t>
            </a:r>
            <a:r>
              <a:rPr lang="en-US" sz="1400" dirty="0" err="1" smtClean="0">
                <a:solidFill>
                  <a:srgbClr val="3366FF"/>
                </a:solidFill>
              </a:rPr>
              <a:t>Mattis</a:t>
            </a:r>
            <a:endParaRPr lang="en-US" sz="1400" dirty="0">
              <a:solidFill>
                <a:srgbClr val="3366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flipH="1">
            <a:off x="6147093" y="2635458"/>
            <a:ext cx="1837187" cy="307777"/>
          </a:xfrm>
          <a:prstGeom prst="rect">
            <a:avLst/>
          </a:prstGeom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 smtClean="0">
                <a:solidFill>
                  <a:srgbClr val="3366FF"/>
                </a:solidFill>
              </a:rPr>
              <a:t>Colin </a:t>
            </a:r>
            <a:r>
              <a:rPr lang="en-US" sz="1400" dirty="0" smtClean="0">
                <a:solidFill>
                  <a:srgbClr val="3366FF"/>
                </a:solidFill>
              </a:rPr>
              <a:t>Tompkins</a:t>
            </a:r>
            <a:endParaRPr lang="en-US" sz="1400" dirty="0" smtClean="0">
              <a:solidFill>
                <a:srgbClr val="3366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393298" y="4445026"/>
            <a:ext cx="1205253" cy="307777"/>
          </a:xfrm>
          <a:prstGeom prst="rect">
            <a:avLst/>
          </a:prstGeom>
          <a:ln>
            <a:noFill/>
          </a:ln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 smtClean="0">
                <a:solidFill>
                  <a:srgbClr val="FFFFFF"/>
                </a:solidFill>
              </a:rPr>
              <a:t>Dr. Don </a:t>
            </a:r>
            <a:r>
              <a:rPr lang="en-US" sz="1400" dirty="0" smtClean="0">
                <a:solidFill>
                  <a:srgbClr val="FFFFFF"/>
                </a:solidFill>
              </a:rPr>
              <a:t>Smith</a:t>
            </a:r>
            <a:endParaRPr lang="en-US" sz="1400" dirty="0" smtClean="0">
              <a:solidFill>
                <a:srgbClr val="FFFF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41853" y="4432695"/>
            <a:ext cx="1027294" cy="307777"/>
          </a:xfrm>
          <a:prstGeom prst="rect">
            <a:avLst/>
          </a:prstGeom>
          <a:ln>
            <a:noFill/>
          </a:ln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 err="1" smtClean="0">
                <a:solidFill>
                  <a:srgbClr val="FFFFFF"/>
                </a:solidFill>
              </a:rPr>
              <a:t>Lia</a:t>
            </a:r>
            <a:r>
              <a:rPr lang="en-US" sz="1400" dirty="0" smtClean="0">
                <a:solidFill>
                  <a:srgbClr val="FFFFFF"/>
                </a:solidFill>
              </a:rPr>
              <a:t> </a:t>
            </a:r>
            <a:r>
              <a:rPr lang="en-US" sz="1400" dirty="0" smtClean="0">
                <a:solidFill>
                  <a:srgbClr val="FFFFFF"/>
                </a:solidFill>
              </a:rPr>
              <a:t>Almeida</a:t>
            </a:r>
            <a:endParaRPr lang="en-US" sz="1400" dirty="0" smtClean="0">
              <a:solidFill>
                <a:srgbClr val="FFFFFF"/>
              </a:solidFill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0" y="0"/>
            <a:ext cx="8229600" cy="857250"/>
          </a:xfrm>
          <a:prstGeom prst="rect">
            <a:avLst/>
          </a:prstGeom>
          <a:solidFill>
            <a:srgbClr val="19527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en-US" sz="2800" dirty="0" smtClean="0">
                <a:solidFill>
                  <a:srgbClr val="FFFFFF"/>
                </a:solidFill>
              </a:rPr>
              <a:t>     </a:t>
            </a:r>
            <a:r>
              <a:rPr lang="en-US" sz="2800" dirty="0">
                <a:solidFill>
                  <a:srgbClr val="FFFFFF"/>
                </a:solidFill>
              </a:rPr>
              <a:t>IEEE Central Texas MEMS &amp; Sensors Committee</a:t>
            </a:r>
            <a:endParaRPr lang="en-US" sz="2800" dirty="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flipH="1">
            <a:off x="1370294" y="939210"/>
            <a:ext cx="5848818" cy="523220"/>
          </a:xfrm>
          <a:prstGeom prst="rect">
            <a:avLst/>
          </a:prstGeom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800" dirty="0" smtClean="0">
                <a:solidFill>
                  <a:srgbClr val="3366FF"/>
                </a:solidFill>
              </a:rPr>
              <a:t>Founding Committee Members</a:t>
            </a:r>
            <a:endParaRPr lang="en-US" sz="2800" dirty="0" smtClean="0"/>
          </a:p>
        </p:txBody>
      </p:sp>
      <p:pic>
        <p:nvPicPr>
          <p:cNvPr id="19" name="Picture 18" descr="Slide1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333" b="80852"/>
          <a:stretch/>
        </p:blipFill>
        <p:spPr>
          <a:xfrm>
            <a:off x="7093670" y="3492636"/>
            <a:ext cx="1878575" cy="7357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09428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Update of important events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smtClean="0"/>
              <a:t>Chapter recognized in July 2017 edition of IEEE Consumer Electronics Magazine (digital &amp; print)</a:t>
            </a:r>
          </a:p>
          <a:p>
            <a:r>
              <a:rPr lang="en-US" dirty="0" smtClean="0"/>
              <a:t>Topic of our first chapter event recently aired on Leno’s Garage TV Show-July 2017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742CE1F0-28BF-A844-9B91-A150FCA372DE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5" name="Picture 4" descr="Slide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333" b="80852"/>
          <a:stretch/>
        </p:blipFill>
        <p:spPr>
          <a:xfrm>
            <a:off x="7093670" y="3492636"/>
            <a:ext cx="1878575" cy="7357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690555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IEEE Consumer Electronics Cover 07948713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1" b="-2127"/>
          <a:stretch/>
        </p:blipFill>
        <p:spPr>
          <a:xfrm>
            <a:off x="608641" y="914648"/>
            <a:ext cx="2389049" cy="3079681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397E8F-A7A4-DD46-8C5D-25F226A243B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7" name="Picture 6" descr="IEEE Consumer Electronics News article as published 07948879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603" y="914648"/>
            <a:ext cx="2728552" cy="3157377"/>
          </a:xfrm>
          <a:prstGeom prst="rect">
            <a:avLst/>
          </a:prstGeom>
        </p:spPr>
      </p:pic>
      <p:pic>
        <p:nvPicPr>
          <p:cNvPr id="9" name="Picture 8" descr="IEEE Consumer Electronics News article as published 07948879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8" t="4727" r="5971" b="2618"/>
          <a:stretch/>
        </p:blipFill>
        <p:spPr>
          <a:xfrm>
            <a:off x="5781120" y="889986"/>
            <a:ext cx="2390235" cy="3238326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457200" y="361358"/>
            <a:ext cx="8456032" cy="415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50" b="1" kern="1200">
                <a:solidFill>
                  <a:srgbClr val="0066A1"/>
                </a:solidFill>
                <a:latin typeface="Calibri" charset="0"/>
                <a:ea typeface="Calibri" charset="0"/>
                <a:cs typeface="Calibri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50" b="1">
                <a:solidFill>
                  <a:srgbClr val="0066A1"/>
                </a:solidFill>
                <a:latin typeface="Calibri" charset="0"/>
                <a:ea typeface="Calibri" charset="0"/>
                <a:cs typeface="Calibri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50" b="1">
                <a:solidFill>
                  <a:srgbClr val="0066A1"/>
                </a:solidFill>
                <a:latin typeface="Calibri" charset="0"/>
                <a:ea typeface="Calibri" charset="0"/>
                <a:cs typeface="Calibri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50" b="1">
                <a:solidFill>
                  <a:srgbClr val="0066A1"/>
                </a:solidFill>
                <a:latin typeface="Calibri" charset="0"/>
                <a:ea typeface="Calibri" charset="0"/>
                <a:cs typeface="Calibri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50" b="1">
                <a:solidFill>
                  <a:srgbClr val="0066A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3429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50" b="1">
                <a:solidFill>
                  <a:srgbClr val="0066A1"/>
                </a:solidFill>
                <a:latin typeface="Calibri" charset="0"/>
                <a:ea typeface="Calibri" charset="0"/>
                <a:cs typeface="Calibri" charset="0"/>
              </a:defRPr>
            </a:lvl6pPr>
            <a:lvl7pPr marL="685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50" b="1">
                <a:solidFill>
                  <a:srgbClr val="0066A1"/>
                </a:solidFill>
                <a:latin typeface="Calibri" charset="0"/>
                <a:ea typeface="Calibri" charset="0"/>
                <a:cs typeface="Calibri" charset="0"/>
              </a:defRPr>
            </a:lvl7pPr>
            <a:lvl8pPr marL="10287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50" b="1">
                <a:solidFill>
                  <a:srgbClr val="0066A1"/>
                </a:solidFill>
                <a:latin typeface="Calibri" charset="0"/>
                <a:ea typeface="Calibri" charset="0"/>
                <a:cs typeface="Calibri" charset="0"/>
              </a:defRPr>
            </a:lvl8pPr>
            <a:lvl9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50" b="1">
                <a:solidFill>
                  <a:srgbClr val="0066A1"/>
                </a:solidFill>
                <a:latin typeface="Calibri" charset="0"/>
                <a:ea typeface="Calibri" charset="0"/>
                <a:cs typeface="Calibri" charset="0"/>
              </a:defRPr>
            </a:lvl9pPr>
          </a:lstStyle>
          <a:p>
            <a:r>
              <a:rPr lang="en-US" sz="2000" dirty="0" smtClean="0"/>
              <a:t>International </a:t>
            </a:r>
            <a:r>
              <a:rPr lang="en-US" sz="2000" dirty="0" smtClean="0"/>
              <a:t>Recognition of Central Texas </a:t>
            </a:r>
            <a:r>
              <a:rPr lang="en-US" sz="2000" dirty="0" smtClean="0"/>
              <a:t>Chapter-July 2017 edition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54027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08958"/>
            <a:ext cx="7886700" cy="415529"/>
          </a:xfrm>
        </p:spPr>
        <p:txBody>
          <a:bodyPr/>
          <a:lstStyle/>
          <a:p>
            <a:r>
              <a:rPr lang="en-US" dirty="0" smtClean="0"/>
              <a:t>Meeting Summary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8558591"/>
              </p:ext>
            </p:extLst>
          </p:nvPr>
        </p:nvGraphicFramePr>
        <p:xfrm>
          <a:off x="628650" y="642693"/>
          <a:ext cx="7531157" cy="40098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34977"/>
                <a:gridCol w="1843247"/>
                <a:gridCol w="205293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Topic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Who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Comments</a:t>
                      </a:r>
                      <a:endParaRPr 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i="1" dirty="0" smtClean="0">
                          <a:solidFill>
                            <a:srgbClr val="0000FF"/>
                          </a:solidFill>
                          <a:latin typeface="Verdana"/>
                        </a:rPr>
                        <a:t>Driving With Your Head – Arrow Semi-Autonomous Motorcar (SAM) with NXP Technology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Joe</a:t>
                      </a:r>
                      <a:r>
                        <a:rPr lang="en-US" sz="1200" baseline="0" dirty="0" smtClean="0"/>
                        <a:t> Thompson-NXP Semi.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1" dirty="0" smtClean="0">
                          <a:solidFill>
                            <a:srgbClr val="0000FF"/>
                          </a:solidFill>
                          <a:latin typeface="Verdana"/>
                        </a:rPr>
                        <a:t>Recently on Leno’s Garage TV</a:t>
                      </a:r>
                      <a:r>
                        <a:rPr lang="en-US" sz="1200" i="1" baseline="0" dirty="0" smtClean="0">
                          <a:solidFill>
                            <a:srgbClr val="0000FF"/>
                          </a:solidFill>
                          <a:latin typeface="Verdana"/>
                        </a:rPr>
                        <a:t> show</a:t>
                      </a:r>
                      <a:r>
                        <a:rPr lang="en-US" sz="1200" i="1" dirty="0" smtClean="0">
                          <a:solidFill>
                            <a:srgbClr val="0000FF"/>
                          </a:solidFill>
                          <a:latin typeface="Verdana"/>
                        </a:rPr>
                        <a:t>, July 2017</a:t>
                      </a:r>
                      <a:endParaRPr lang="en-US" sz="1200" dirty="0" smtClean="0">
                        <a:solidFill>
                          <a:srgbClr val="1F1F1F"/>
                        </a:solidFill>
                        <a:latin typeface="Verdan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1" dirty="0" smtClean="0">
                          <a:solidFill>
                            <a:srgbClr val="0000FF"/>
                          </a:solidFill>
                          <a:latin typeface="Verdana"/>
                        </a:rPr>
                        <a:t>Sensors for Health Monitoring in Wearable Devices</a:t>
                      </a:r>
                      <a:endParaRPr lang="en-US" sz="1200" dirty="0" smtClean="0">
                        <a:solidFill>
                          <a:srgbClr val="1F1F1F"/>
                        </a:solidFill>
                        <a:latin typeface="Verdan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Collin Tompkins – Silicon Labs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</a:tr>
              <a:tr h="293701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1" dirty="0" smtClean="0">
                          <a:solidFill>
                            <a:srgbClr val="0000FF"/>
                          </a:solidFill>
                          <a:latin typeface="Verdana"/>
                        </a:rPr>
                        <a:t>Biologically Inspired Microphones</a:t>
                      </a:r>
                      <a:endParaRPr lang="en-US" sz="1200" dirty="0" smtClean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Neal</a:t>
                      </a:r>
                      <a:r>
                        <a:rPr lang="en-US" sz="1200" baseline="0" dirty="0" smtClean="0"/>
                        <a:t> Hall - </a:t>
                      </a:r>
                      <a:r>
                        <a:rPr lang="en-US" sz="1200" dirty="0" smtClean="0"/>
                        <a:t>UT Austin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</a:tr>
              <a:tr h="505564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1" dirty="0" smtClean="0">
                          <a:solidFill>
                            <a:srgbClr val="0000FF"/>
                          </a:solidFill>
                          <a:latin typeface="Verdana"/>
                        </a:rPr>
                        <a:t>Human-Robot Interaction and Whole-Body Sensing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Distinguished</a:t>
                      </a:r>
                      <a:r>
                        <a:rPr lang="en-US" sz="1200" baseline="0" dirty="0" smtClean="0"/>
                        <a:t> Lecturer Dr. Vladimir </a:t>
                      </a:r>
                      <a:r>
                        <a:rPr lang="en-US" sz="1200" baseline="0" dirty="0" err="1" smtClean="0"/>
                        <a:t>Lumelsky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Joint event with EDS @ UT Commons Learning Center</a:t>
                      </a:r>
                      <a:endParaRPr 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0000FF"/>
                          </a:solidFill>
                          <a:latin typeface="Verdana"/>
                        </a:rPr>
                        <a:t>Next Generation Biometric Sensing in </a:t>
                      </a:r>
                      <a:r>
                        <a:rPr lang="en-US" sz="1200" dirty="0" err="1" smtClean="0">
                          <a:solidFill>
                            <a:srgbClr val="0000FF"/>
                          </a:solidFill>
                          <a:latin typeface="Verdana"/>
                        </a:rPr>
                        <a:t>Wearables</a:t>
                      </a:r>
                      <a:endParaRPr lang="en-US" sz="1200" dirty="0" smtClean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Sherlocks</a:t>
                      </a:r>
                      <a:r>
                        <a:rPr lang="en-US" sz="1200" dirty="0" smtClean="0"/>
                        <a:t> Baker St. Pub</a:t>
                      </a:r>
                      <a:endParaRPr 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>
                          <a:solidFill>
                            <a:srgbClr val="0000FF"/>
                          </a:solidFill>
                          <a:latin typeface="Verdana"/>
                        </a:rPr>
                        <a:t>TexNet</a:t>
                      </a:r>
                      <a:r>
                        <a:rPr lang="en-US" sz="1200" dirty="0" smtClean="0">
                          <a:solidFill>
                            <a:srgbClr val="0000FF"/>
                          </a:solidFill>
                          <a:latin typeface="Verdana"/>
                        </a:rPr>
                        <a:t> – Texas Seismic Sensor 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UT Austin Bureau</a:t>
                      </a:r>
                      <a:r>
                        <a:rPr lang="en-US" sz="1200" baseline="0" dirty="0" smtClean="0"/>
                        <a:t> of Economic Geology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North X </a:t>
                      </a:r>
                      <a:r>
                        <a:rPr lang="en-US" sz="1200" dirty="0" err="1" smtClean="0"/>
                        <a:t>Northwet</a:t>
                      </a:r>
                      <a:r>
                        <a:rPr lang="en-US" sz="1200" dirty="0" smtClean="0"/>
                        <a:t> Restaurant-lost $</a:t>
                      </a:r>
                      <a:endParaRPr 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0000FF"/>
                          </a:solidFill>
                          <a:latin typeface="Verdana"/>
                        </a:rPr>
                        <a:t>MEMS in Austin – Days of Disruption, Market Creation, and Industry Growth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0000FF"/>
                          </a:solidFill>
                          <a:latin typeface="Verdana"/>
                        </a:rPr>
                        <a:t>3D Integration in Advanced CMOS</a:t>
                      </a:r>
                      <a:r>
                        <a:rPr lang="en-US" sz="1200" baseline="0" dirty="0" smtClean="0">
                          <a:solidFill>
                            <a:srgbClr val="0000FF"/>
                          </a:solidFill>
                          <a:latin typeface="Verdana"/>
                        </a:rPr>
                        <a:t> &amp;</a:t>
                      </a:r>
                      <a:r>
                        <a:rPr lang="en-US" sz="1200" dirty="0" smtClean="0">
                          <a:solidFill>
                            <a:srgbClr val="0000FF"/>
                          </a:solidFill>
                          <a:latin typeface="Verdana"/>
                        </a:rPr>
                        <a:t> Sensors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Brian </a:t>
                      </a:r>
                      <a:r>
                        <a:rPr lang="en-US" sz="1200" dirty="0" err="1" smtClean="0"/>
                        <a:t>Mattis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Capital Factory Event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C4EDDB-97DE-804A-91F6-62A4B655F92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278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Rest of Year Plans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486456"/>
              </p:ext>
            </p:extLst>
          </p:nvPr>
        </p:nvGraphicFramePr>
        <p:xfrm>
          <a:off x="628650" y="1071563"/>
          <a:ext cx="7886700" cy="257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/>
                <a:gridCol w="2628900"/>
                <a:gridCol w="26289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Month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Meeting Topic-title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Comments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October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262626"/>
                          </a:solidFill>
                          <a:latin typeface="Georgia"/>
                        </a:rPr>
                        <a:t>Soliciting speaker - targeting Army Research Labs (Ft. Hood), NASA, </a:t>
                      </a:r>
                      <a:r>
                        <a:rPr lang="en-US" sz="1200" dirty="0" err="1" smtClean="0">
                          <a:solidFill>
                            <a:srgbClr val="262626"/>
                          </a:solidFill>
                          <a:latin typeface="Georgia"/>
                        </a:rPr>
                        <a:t>SwRI</a:t>
                      </a:r>
                      <a:r>
                        <a:rPr lang="en-US" sz="1200" dirty="0" smtClean="0">
                          <a:solidFill>
                            <a:srgbClr val="262626"/>
                          </a:solidFill>
                          <a:latin typeface="Georgia"/>
                        </a:rPr>
                        <a:t>, </a:t>
                      </a:r>
                      <a:r>
                        <a:rPr lang="en-US" sz="1200" dirty="0" err="1" smtClean="0">
                          <a:solidFill>
                            <a:srgbClr val="262626"/>
                          </a:solidFill>
                          <a:latin typeface="Georgia"/>
                        </a:rPr>
                        <a:t>SpaceX</a:t>
                      </a:r>
                      <a:r>
                        <a:rPr lang="en-US" sz="1200" dirty="0" smtClean="0">
                          <a:solidFill>
                            <a:srgbClr val="262626"/>
                          </a:solidFill>
                          <a:latin typeface="Georgia"/>
                        </a:rPr>
                        <a:t>, Amazon, </a:t>
                      </a:r>
                      <a:r>
                        <a:rPr lang="en-US" sz="1200" dirty="0" err="1" smtClean="0">
                          <a:solidFill>
                            <a:srgbClr val="262626"/>
                          </a:solidFill>
                          <a:latin typeface="Georgia"/>
                        </a:rPr>
                        <a:t>AtlasWearables</a:t>
                      </a:r>
                      <a:r>
                        <a:rPr lang="en-US" sz="1200" dirty="0" smtClean="0">
                          <a:solidFill>
                            <a:srgbClr val="262626"/>
                          </a:solidFill>
                          <a:latin typeface="Georgia"/>
                        </a:rPr>
                        <a:t>, </a:t>
                      </a:r>
                      <a:r>
                        <a:rPr lang="en-US" sz="1200" dirty="0" err="1" smtClean="0">
                          <a:solidFill>
                            <a:srgbClr val="262626"/>
                          </a:solidFill>
                          <a:latin typeface="Georgia"/>
                        </a:rPr>
                        <a:t>UnderArmour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Need existing technology case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November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i="1" dirty="0" smtClean="0">
                          <a:solidFill>
                            <a:srgbClr val="262626"/>
                          </a:solidFill>
                          <a:latin typeface="Georgia"/>
                        </a:rPr>
                        <a:t>Holiday Social Event at NXNW Restaurant-</a:t>
                      </a:r>
                      <a:r>
                        <a:rPr lang="en-US" sz="1200" i="1" dirty="0" err="1" smtClean="0">
                          <a:solidFill>
                            <a:srgbClr val="262626"/>
                          </a:solidFill>
                          <a:latin typeface="Georgia"/>
                        </a:rPr>
                        <a:t>Stonelake</a:t>
                      </a:r>
                      <a:r>
                        <a:rPr lang="en-US" sz="1200" i="1" dirty="0" smtClean="0">
                          <a:solidFill>
                            <a:srgbClr val="262626"/>
                          </a:solidFill>
                          <a:latin typeface="Georgia"/>
                        </a:rPr>
                        <a:t> location or Austin Land &amp; Cattle (Lamar, near city center)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Self pay event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December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Holiday break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C4EDDB-97DE-804A-91F6-62A4B655F92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4804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SWOT Analysis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8566970"/>
              </p:ext>
            </p:extLst>
          </p:nvPr>
        </p:nvGraphicFramePr>
        <p:xfrm>
          <a:off x="1588247" y="916640"/>
          <a:ext cx="6096000" cy="35991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411" name="TextBox 4"/>
          <p:cNvSpPr txBox="1">
            <a:spLocks noChangeArrowheads="1"/>
          </p:cNvSpPr>
          <p:nvPr/>
        </p:nvSpPr>
        <p:spPr bwMode="auto">
          <a:xfrm>
            <a:off x="2577349" y="953990"/>
            <a:ext cx="114646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u="sng" dirty="0">
                <a:solidFill>
                  <a:schemeClr val="tx1"/>
                </a:solidFill>
                <a:latin typeface="Helvetica" charset="0"/>
                <a:cs typeface="Helvetica" charset="0"/>
              </a:rPr>
              <a:t>Strengths</a:t>
            </a:r>
          </a:p>
        </p:txBody>
      </p:sp>
      <p:sp>
        <p:nvSpPr>
          <p:cNvPr id="17412" name="TextBox 5"/>
          <p:cNvSpPr txBox="1">
            <a:spLocks noChangeArrowheads="1"/>
          </p:cNvSpPr>
          <p:nvPr/>
        </p:nvSpPr>
        <p:spPr bwMode="auto">
          <a:xfrm>
            <a:off x="5641781" y="928959"/>
            <a:ext cx="118494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u="sng" dirty="0">
                <a:solidFill>
                  <a:srgbClr val="000000"/>
                </a:solidFill>
                <a:latin typeface="Helvetica" charset="0"/>
                <a:cs typeface="Helvetica" charset="0"/>
              </a:rPr>
              <a:t>Weakness</a:t>
            </a:r>
          </a:p>
        </p:txBody>
      </p:sp>
      <p:sp>
        <p:nvSpPr>
          <p:cNvPr id="17413" name="TextBox 6"/>
          <p:cNvSpPr txBox="1">
            <a:spLocks noChangeArrowheads="1"/>
          </p:cNvSpPr>
          <p:nvPr/>
        </p:nvSpPr>
        <p:spPr bwMode="auto">
          <a:xfrm>
            <a:off x="2362200" y="2668629"/>
            <a:ext cx="15311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u="sng" dirty="0">
                <a:solidFill>
                  <a:srgbClr val="000000"/>
                </a:solidFill>
                <a:latin typeface="Helvetica" charset="0"/>
                <a:cs typeface="Helvetica" charset="0"/>
              </a:rPr>
              <a:t>Opportunities</a:t>
            </a:r>
          </a:p>
        </p:txBody>
      </p:sp>
      <p:sp>
        <p:nvSpPr>
          <p:cNvPr id="17414" name="TextBox 7"/>
          <p:cNvSpPr txBox="1">
            <a:spLocks noChangeArrowheads="1"/>
          </p:cNvSpPr>
          <p:nvPr/>
        </p:nvSpPr>
        <p:spPr bwMode="auto">
          <a:xfrm>
            <a:off x="5852458" y="2692149"/>
            <a:ext cx="92845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u="sng" dirty="0">
                <a:solidFill>
                  <a:srgbClr val="000000"/>
                </a:solidFill>
                <a:latin typeface="Helvetica" charset="0"/>
                <a:cs typeface="Helvetica" charset="0"/>
              </a:rPr>
              <a:t>Threats</a:t>
            </a:r>
          </a:p>
        </p:txBody>
      </p:sp>
    </p:spTree>
    <p:extLst>
      <p:ext uri="{BB962C8B-B14F-4D97-AF65-F5344CB8AC3E}">
        <p14:creationId xmlns:p14="http://schemas.microsoft.com/office/powerpoint/2010/main" val="2761185247"/>
      </p:ext>
    </p:extLst>
  </p:cSld>
  <p:clrMapOvr>
    <a:masterClrMapping/>
  </p:clrMapOvr>
</p:sld>
</file>

<file path=ppt/theme/theme1.xml><?xml version="1.0" encoding="utf-8"?>
<a:theme xmlns:a="http://schemas.openxmlformats.org/drawingml/2006/main" name="Theme 1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16-DCI-113_Branded_PPT_Template_A_Final_Widescreen" id="{2B2320A0-BABA-6E46-9112-D4C65338AB7A}" vid="{40670B04-4569-4F42-AF77-90BC701BCF9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16-DCI-113_Branded_PPT_Template_A_Final_Widescreen</Template>
  <TotalTime>8700</TotalTime>
  <Words>410</Words>
  <Application>Microsoft Macintosh PowerPoint</Application>
  <PresentationFormat>On-screen Show (16:9)</PresentationFormat>
  <Paragraphs>85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Theme 1</vt:lpstr>
      <vt:lpstr>IEEE MEMS &amp; Sensors Council Chapter (SEN39) ExCom update  Brent Lunceford Chair, IEEE Central Texas MEMS &amp; Sensors Council Chapter September 19, 2017</vt:lpstr>
      <vt:lpstr>PowerPoint Presentation</vt:lpstr>
      <vt:lpstr>Update of important events</vt:lpstr>
      <vt:lpstr>PowerPoint Presentation</vt:lpstr>
      <vt:lpstr>Meeting Summary</vt:lpstr>
      <vt:lpstr>Rest of Year Plans</vt:lpstr>
      <vt:lpstr>SWOT Analysis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Brent Lunceford</cp:lastModifiedBy>
  <cp:revision>146</cp:revision>
  <cp:lastPrinted>2017-05-17T19:20:19Z</cp:lastPrinted>
  <dcterms:created xsi:type="dcterms:W3CDTF">2016-10-24T19:53:01Z</dcterms:created>
  <dcterms:modified xsi:type="dcterms:W3CDTF">2017-09-15T23:16:36Z</dcterms:modified>
</cp:coreProperties>
</file>